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9" r:id="rId9"/>
    <p:sldId id="616" r:id="rId10"/>
    <p:sldId id="618"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varScale="1">
        <p:scale>
          <a:sx n="50" d="100"/>
          <a:sy n="50" d="100"/>
        </p:scale>
        <p:origin x="846" y="5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7FE5834C-FE7E-40D3-AE9B-2F8800B7CCA1}"/>
    <pc:docChg chg="undo custSel delSld modSld">
      <pc:chgData name="Edwin Landivar" userId="ae2ac59f40d9f62d" providerId="LiveId" clId="{7FE5834C-FE7E-40D3-AE9B-2F8800B7CCA1}" dt="2020-02-21T15:44:21.925" v="103"/>
      <pc:docMkLst>
        <pc:docMk/>
      </pc:docMkLst>
      <pc:sldChg chg="modSp">
        <pc:chgData name="Edwin Landivar" userId="ae2ac59f40d9f62d" providerId="LiveId" clId="{7FE5834C-FE7E-40D3-AE9B-2F8800B7CCA1}" dt="2020-02-21T15:30:04.493" v="0"/>
        <pc:sldMkLst>
          <pc:docMk/>
          <pc:sldMk cId="3378895467" sldId="606"/>
        </pc:sldMkLst>
        <pc:spChg chg="mod">
          <ac:chgData name="Edwin Landivar" userId="ae2ac59f40d9f62d" providerId="LiveId" clId="{7FE5834C-FE7E-40D3-AE9B-2F8800B7CCA1}" dt="2020-02-21T15:30:04.493" v="0"/>
          <ac:spMkLst>
            <pc:docMk/>
            <pc:sldMk cId="3378895467" sldId="606"/>
            <ac:spMk id="5" creationId="{00000000-0000-0000-0000-000000000000}"/>
          </ac:spMkLst>
        </pc:spChg>
      </pc:sldChg>
      <pc:sldChg chg="modSp">
        <pc:chgData name="Edwin Landivar" userId="ae2ac59f40d9f62d" providerId="LiveId" clId="{7FE5834C-FE7E-40D3-AE9B-2F8800B7CCA1}" dt="2020-02-21T15:30:45.841" v="2"/>
        <pc:sldMkLst>
          <pc:docMk/>
          <pc:sldMk cId="837056114" sldId="613"/>
        </pc:sldMkLst>
        <pc:spChg chg="mod">
          <ac:chgData name="Edwin Landivar" userId="ae2ac59f40d9f62d" providerId="LiveId" clId="{7FE5834C-FE7E-40D3-AE9B-2F8800B7CCA1}" dt="2020-02-21T15:30:45.841" v="2"/>
          <ac:spMkLst>
            <pc:docMk/>
            <pc:sldMk cId="837056114" sldId="613"/>
            <ac:spMk id="14" creationId="{00000000-0000-0000-0000-000000000000}"/>
          </ac:spMkLst>
        </pc:spChg>
        <pc:grpChg chg="mod">
          <ac:chgData name="Edwin Landivar" userId="ae2ac59f40d9f62d" providerId="LiveId" clId="{7FE5834C-FE7E-40D3-AE9B-2F8800B7CCA1}" dt="2020-02-21T15:30:45.841" v="2"/>
          <ac:grpSpMkLst>
            <pc:docMk/>
            <pc:sldMk cId="837056114" sldId="613"/>
            <ac:grpSpMk id="21" creationId="{00000000-0000-0000-0000-000000000000}"/>
          </ac:grpSpMkLst>
        </pc:grpChg>
      </pc:sldChg>
      <pc:sldChg chg="modSp">
        <pc:chgData name="Edwin Landivar" userId="ae2ac59f40d9f62d" providerId="LiveId" clId="{7FE5834C-FE7E-40D3-AE9B-2F8800B7CCA1}" dt="2020-02-21T15:35:01.560" v="18" actId="1076"/>
        <pc:sldMkLst>
          <pc:docMk/>
          <pc:sldMk cId="1479977622" sldId="614"/>
        </pc:sldMkLst>
        <pc:spChg chg="mod">
          <ac:chgData name="Edwin Landivar" userId="ae2ac59f40d9f62d" providerId="LiveId" clId="{7FE5834C-FE7E-40D3-AE9B-2F8800B7CCA1}" dt="2020-02-21T15:35:01.560" v="18" actId="1076"/>
          <ac:spMkLst>
            <pc:docMk/>
            <pc:sldMk cId="1479977622" sldId="614"/>
            <ac:spMk id="11" creationId="{00000000-0000-0000-0000-000000000000}"/>
          </ac:spMkLst>
        </pc:spChg>
      </pc:sldChg>
      <pc:sldChg chg="addSp delSp modSp">
        <pc:chgData name="Edwin Landivar" userId="ae2ac59f40d9f62d" providerId="LiveId" clId="{7FE5834C-FE7E-40D3-AE9B-2F8800B7CCA1}" dt="2020-02-21T15:39:52.877" v="70" actId="1076"/>
        <pc:sldMkLst>
          <pc:docMk/>
          <pc:sldMk cId="668194125" sldId="616"/>
        </pc:sldMkLst>
        <pc:spChg chg="add del mod">
          <ac:chgData name="Edwin Landivar" userId="ae2ac59f40d9f62d" providerId="LiveId" clId="{7FE5834C-FE7E-40D3-AE9B-2F8800B7CCA1}" dt="2020-02-21T15:39:52.877" v="70" actId="1076"/>
          <ac:spMkLst>
            <pc:docMk/>
            <pc:sldMk cId="668194125" sldId="616"/>
            <ac:spMk id="7" creationId="{1867828F-492D-4BF1-8A4E-822DF2FD5B9B}"/>
          </ac:spMkLst>
        </pc:spChg>
        <pc:spChg chg="mod">
          <ac:chgData name="Edwin Landivar" userId="ae2ac59f40d9f62d" providerId="LiveId" clId="{7FE5834C-FE7E-40D3-AE9B-2F8800B7CCA1}" dt="2020-02-21T15:39:22.562" v="54" actId="1076"/>
          <ac:spMkLst>
            <pc:docMk/>
            <pc:sldMk cId="668194125" sldId="616"/>
            <ac:spMk id="10" creationId="{00000000-0000-0000-0000-000000000000}"/>
          </ac:spMkLst>
        </pc:spChg>
      </pc:sldChg>
      <pc:sldChg chg="modSp">
        <pc:chgData name="Edwin Landivar" userId="ae2ac59f40d9f62d" providerId="LiveId" clId="{7FE5834C-FE7E-40D3-AE9B-2F8800B7CCA1}" dt="2020-02-21T15:43:38.533" v="97" actId="1076"/>
        <pc:sldMkLst>
          <pc:docMk/>
          <pc:sldMk cId="1542355900" sldId="618"/>
        </pc:sldMkLst>
        <pc:spChg chg="mod">
          <ac:chgData name="Edwin Landivar" userId="ae2ac59f40d9f62d" providerId="LiveId" clId="{7FE5834C-FE7E-40D3-AE9B-2F8800B7CCA1}" dt="2020-02-21T15:42:48.920" v="90" actId="14100"/>
          <ac:spMkLst>
            <pc:docMk/>
            <pc:sldMk cId="1542355900" sldId="618"/>
            <ac:spMk id="3" creationId="{C951AC5C-1158-4C25-B684-5944262070F2}"/>
          </ac:spMkLst>
        </pc:spChg>
        <pc:spChg chg="mod">
          <ac:chgData name="Edwin Landivar" userId="ae2ac59f40d9f62d" providerId="LiveId" clId="{7FE5834C-FE7E-40D3-AE9B-2F8800B7CCA1}" dt="2020-02-21T15:43:38.533" v="97" actId="1076"/>
          <ac:spMkLst>
            <pc:docMk/>
            <pc:sldMk cId="1542355900" sldId="618"/>
            <ac:spMk id="7" creationId="{B0369C6B-D18C-4CCF-81D5-91F16F2021B5}"/>
          </ac:spMkLst>
        </pc:spChg>
      </pc:sldChg>
      <pc:sldChg chg="modSp">
        <pc:chgData name="Edwin Landivar" userId="ae2ac59f40d9f62d" providerId="LiveId" clId="{7FE5834C-FE7E-40D3-AE9B-2F8800B7CCA1}" dt="2020-02-21T15:38:00.332" v="51" actId="1076"/>
        <pc:sldMkLst>
          <pc:docMk/>
          <pc:sldMk cId="2599265895" sldId="619"/>
        </pc:sldMkLst>
        <pc:spChg chg="mod">
          <ac:chgData name="Edwin Landivar" userId="ae2ac59f40d9f62d" providerId="LiveId" clId="{7FE5834C-FE7E-40D3-AE9B-2F8800B7CCA1}" dt="2020-02-21T15:38:00.332" v="51" actId="1076"/>
          <ac:spMkLst>
            <pc:docMk/>
            <pc:sldMk cId="2599265895" sldId="619"/>
            <ac:spMk id="27" creationId="{00000000-0000-0000-0000-000000000000}"/>
          </ac:spMkLst>
        </pc:spChg>
        <pc:grpChg chg="mod">
          <ac:chgData name="Edwin Landivar" userId="ae2ac59f40d9f62d" providerId="LiveId" clId="{7FE5834C-FE7E-40D3-AE9B-2F8800B7CCA1}" dt="2020-02-21T15:37:34.742" v="45"/>
          <ac:grpSpMkLst>
            <pc:docMk/>
            <pc:sldMk cId="2599265895" sldId="619"/>
            <ac:grpSpMk id="3" creationId="{00000000-0000-0000-0000-000000000000}"/>
          </ac:grpSpMkLst>
        </pc:grpChg>
      </pc:sldChg>
      <pc:sldChg chg="addSp delSp modSp">
        <pc:chgData name="Edwin Landivar" userId="ae2ac59f40d9f62d" providerId="LiveId" clId="{7FE5834C-FE7E-40D3-AE9B-2F8800B7CCA1}" dt="2020-02-21T15:44:21.925" v="103"/>
        <pc:sldMkLst>
          <pc:docMk/>
          <pc:sldMk cId="3481045880" sldId="622"/>
        </pc:sldMkLst>
        <pc:spChg chg="add mod ord">
          <ac:chgData name="Edwin Landivar" userId="ae2ac59f40d9f62d" providerId="LiveId" clId="{7FE5834C-FE7E-40D3-AE9B-2F8800B7CCA1}" dt="2020-02-21T15:43:58.445" v="101" actId="167"/>
          <ac:spMkLst>
            <pc:docMk/>
            <pc:sldMk cId="3481045880" sldId="622"/>
            <ac:spMk id="3" creationId="{955981EB-6600-4925-A573-E7979EE31339}"/>
          </ac:spMkLst>
        </pc:spChg>
        <pc:spChg chg="mod">
          <ac:chgData name="Edwin Landivar" userId="ae2ac59f40d9f62d" providerId="LiveId" clId="{7FE5834C-FE7E-40D3-AE9B-2F8800B7CCA1}" dt="2020-02-21T15:44:21.925" v="103"/>
          <ac:spMkLst>
            <pc:docMk/>
            <pc:sldMk cId="3481045880" sldId="622"/>
            <ac:spMk id="14" creationId="{00000000-0000-0000-0000-000000000000}"/>
          </ac:spMkLst>
        </pc:spChg>
        <pc:grpChg chg="mod">
          <ac:chgData name="Edwin Landivar" userId="ae2ac59f40d9f62d" providerId="LiveId" clId="{7FE5834C-FE7E-40D3-AE9B-2F8800B7CCA1}" dt="2020-02-21T15:44:21.925" v="103"/>
          <ac:grpSpMkLst>
            <pc:docMk/>
            <pc:sldMk cId="3481045880" sldId="622"/>
            <ac:grpSpMk id="21" creationId="{00000000-0000-0000-0000-000000000000}"/>
          </ac:grpSpMkLst>
        </pc:grpChg>
        <pc:picChg chg="del">
          <ac:chgData name="Edwin Landivar" userId="ae2ac59f40d9f62d" providerId="LiveId" clId="{7FE5834C-FE7E-40D3-AE9B-2F8800B7CCA1}" dt="2020-02-21T15:43:51.024" v="99" actId="478"/>
          <ac:picMkLst>
            <pc:docMk/>
            <pc:sldMk cId="3481045880" sldId="622"/>
            <ac:picMk id="17" creationId="{296CE8A5-2F56-483A-838B-6C7DD97D484C}"/>
          </ac:picMkLst>
        </pc:picChg>
      </pc:sldChg>
      <pc:sldChg chg="del">
        <pc:chgData name="Edwin Landivar" userId="ae2ac59f40d9f62d" providerId="LiveId" clId="{7FE5834C-FE7E-40D3-AE9B-2F8800B7CCA1}" dt="2020-02-21T15:35:14.988" v="19" actId="2696"/>
        <pc:sldMkLst>
          <pc:docMk/>
          <pc:sldMk cId="3966637275" sldId="623"/>
        </pc:sldMkLst>
      </pc:sld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27.05.2020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LIGHTEN UP FOR EFFICIENCY, SAFETY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2050" name="Picture 2" descr="Hire Experienced Firm To Maintain Security At Your Premises - I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62300"/>
            <a:ext cx="8458200" cy="502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itations can help protect officers and improve effici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4" y="0"/>
            <a:ext cx="1826529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 xmlns:a16="http://schemas.microsoft.com/office/drawing/2014/main" id="{3F1FAC29-D6FC-4FE9-90A0-072D28C0F81F}"/>
              </a:ext>
            </a:extLst>
          </p:cNvPr>
          <p:cNvSpPr>
            <a:spLocks noGrp="1"/>
          </p:cNvSpPr>
          <p:nvPr>
            <p:ph type="pic" sz="quarter" idx="12"/>
          </p:nvPr>
        </p:nvSpPr>
        <p:spPr/>
      </p:sp>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467100"/>
              <a:ext cx="5176679" cy="3170099"/>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Reduction of injuries, security increase and production gains are factors in play when good workplace practices and policies are implemented.</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448800" y="2438400"/>
            <a:ext cx="8534400" cy="5693866"/>
          </a:xfrm>
          <a:prstGeom prst="rect">
            <a:avLst/>
          </a:prstGeom>
        </p:spPr>
        <p:txBody>
          <a:bodyPr wrap="square">
            <a:spAutoFit/>
          </a:bodyPr>
          <a:lstStyle/>
          <a:p>
            <a:r>
              <a:rPr lang="en-US" sz="2400" dirty="0">
                <a:solidFill>
                  <a:schemeClr val="bg2"/>
                </a:solidFill>
                <a:latin typeface="Brandon Text Regular" panose="020B0503020203060203" pitchFamily="34" charset="0"/>
              </a:rPr>
              <a:t>Examine how the three factors set out in the previous segment playout.</a:t>
            </a:r>
          </a:p>
          <a:p>
            <a:endParaRPr lang="en-US" sz="2400" dirty="0">
              <a:solidFill>
                <a:schemeClr val="bg2"/>
              </a:solidFill>
              <a:latin typeface="Brandon Text Regular" panose="020B0503020203060203" pitchFamily="34" charset="0"/>
            </a:endParaRPr>
          </a:p>
          <a:p>
            <a:r>
              <a:rPr lang="en-US" sz="2400" b="1" dirty="0">
                <a:solidFill>
                  <a:schemeClr val="bg2"/>
                </a:solidFill>
                <a:latin typeface="Brandon Text Regular" panose="020B0503020203060203" pitchFamily="34" charset="0"/>
              </a:rPr>
              <a:t>Reduction of injuries</a:t>
            </a:r>
          </a:p>
          <a:p>
            <a:r>
              <a:rPr lang="en-US" sz="2400" dirty="0">
                <a:solidFill>
                  <a:schemeClr val="bg2"/>
                </a:solidFill>
                <a:latin typeface="Brandon Text Regular" panose="020B0503020203060203" pitchFamily="34" charset="0"/>
              </a:rPr>
              <a:t>When lighting is inadequate, chances of tripping and falling increased. Injuries by tools, materials and equipment is heightened.</a:t>
            </a:r>
          </a:p>
          <a:p>
            <a:endParaRPr lang="en-US" sz="2400" dirty="0">
              <a:solidFill>
                <a:schemeClr val="bg2"/>
              </a:solidFill>
              <a:latin typeface="Brandon Text Regular" panose="020B0503020203060203" pitchFamily="34" charset="0"/>
            </a:endParaRPr>
          </a:p>
          <a:p>
            <a:r>
              <a:rPr lang="en-US" sz="2400" b="1" dirty="0">
                <a:solidFill>
                  <a:schemeClr val="bg2"/>
                </a:solidFill>
                <a:latin typeface="Brandon Text Regular" panose="020B0503020203060203" pitchFamily="34" charset="0"/>
              </a:rPr>
              <a:t>Security increase</a:t>
            </a:r>
          </a:p>
          <a:p>
            <a:r>
              <a:rPr lang="en-US" sz="2400" dirty="0">
                <a:solidFill>
                  <a:schemeClr val="bg2"/>
                </a:solidFill>
                <a:latin typeface="Brandon Text Regular" panose="020B0503020203060203" pitchFamily="34" charset="0"/>
              </a:rPr>
              <a:t>Poor lighting is an opportunity for criminal theft and violence.</a:t>
            </a:r>
          </a:p>
          <a:p>
            <a:endParaRPr lang="en-US" sz="2400" dirty="0">
              <a:solidFill>
                <a:schemeClr val="bg2"/>
              </a:solidFill>
              <a:latin typeface="Brandon Text Regular" panose="020B0503020203060203" pitchFamily="34" charset="0"/>
            </a:endParaRPr>
          </a:p>
          <a:p>
            <a:r>
              <a:rPr lang="en-US" sz="2400" b="1" dirty="0">
                <a:solidFill>
                  <a:schemeClr val="bg2"/>
                </a:solidFill>
                <a:latin typeface="Brandon Text Regular" panose="020B0503020203060203" pitchFamily="34" charset="0"/>
              </a:rPr>
              <a:t>Productivity </a:t>
            </a:r>
          </a:p>
          <a:p>
            <a:r>
              <a:rPr lang="en-US" sz="2400" dirty="0">
                <a:solidFill>
                  <a:schemeClr val="bg2"/>
                </a:solidFill>
                <a:latin typeface="Brandon Text Regular" panose="020B0503020203060203" pitchFamily="34" charset="0"/>
              </a:rPr>
              <a:t>Reducing injuries will boost production and overall comfort for workers.</a:t>
            </a:r>
          </a:p>
          <a:p>
            <a:endParaRPr lang="en-US" sz="2800" dirty="0">
              <a:solidFill>
                <a:schemeClr val="bg2"/>
              </a:solidFill>
              <a:latin typeface="Brandon Text Regular" panose="020B0503020203060203" pitchFamily="34" charset="0"/>
            </a:endParaRPr>
          </a:p>
        </p:txBody>
      </p:sp>
      <p:pic>
        <p:nvPicPr>
          <p:cNvPr id="3074" name="Picture 2" descr="31 Things Admins Should Do to Increase Their Web Security"/>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000" b="5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6400800"/>
            <a:chOff x="10535474" y="2060087"/>
            <a:chExt cx="9144000" cy="5907822"/>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0745024" y="2212487"/>
              <a:ext cx="8915400" cy="575542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2"/>
                  </a:solidFill>
                  <a:latin typeface="Brandon Text Regular" panose="020B0503020203060203" pitchFamily="34" charset="0"/>
                </a:rPr>
                <a:t>The average line worker has no responsibility to maintain good lighting in the workplaces.</a:t>
              </a:r>
            </a:p>
            <a:p>
              <a:pPr marL="457200" indent="-457200">
                <a:buFont typeface="Arial" panose="020B0604020202020204" pitchFamily="34" charset="0"/>
                <a:buChar char="•"/>
              </a:pPr>
              <a:r>
                <a:rPr lang="en-US" sz="2400" dirty="0">
                  <a:solidFill>
                    <a:schemeClr val="bg2"/>
                  </a:solidFill>
                  <a:latin typeface="Brandon Text Regular" panose="020B0503020203060203" pitchFamily="34" charset="0"/>
                </a:rPr>
                <a:t>Engineers design lighting placement and intensity. Maintenance workers look after replacing burned out light bulbs.</a:t>
              </a:r>
            </a:p>
            <a:p>
              <a:endParaRPr lang="en-US" sz="2400" dirty="0">
                <a:solidFill>
                  <a:schemeClr val="bg2"/>
                </a:solidFill>
                <a:latin typeface="Brandon Text Regular" panose="020B0503020203060203" pitchFamily="34" charset="0"/>
              </a:endParaRPr>
            </a:p>
            <a:p>
              <a:r>
                <a:rPr lang="en-US" sz="2400" b="1" dirty="0">
                  <a:solidFill>
                    <a:schemeClr val="bg2"/>
                  </a:solidFill>
                  <a:latin typeface="Brandon Text Regular" panose="020B0503020203060203" pitchFamily="34" charset="0"/>
                </a:rPr>
                <a:t>There are 2 roles a worker has in a good workplace lighting policy. </a:t>
              </a:r>
            </a:p>
            <a:p>
              <a:endParaRPr lang="en-US" sz="2400" dirty="0">
                <a:solidFill>
                  <a:schemeClr val="bg2"/>
                </a:solidFill>
                <a:latin typeface="Brandon Text Regular" panose="020B0503020203060203" pitchFamily="34" charset="0"/>
              </a:endParaRPr>
            </a:p>
            <a:p>
              <a:r>
                <a:rPr lang="en-US" sz="2400" dirty="0">
                  <a:solidFill>
                    <a:schemeClr val="bg2"/>
                  </a:solidFill>
                  <a:latin typeface="Brandon Text Regular" panose="020B0503020203060203" pitchFamily="34" charset="0"/>
                </a:rPr>
                <a:t>First, you make suggestions for improving the light in your work area. </a:t>
              </a:r>
            </a:p>
            <a:p>
              <a:r>
                <a:rPr lang="en-US" sz="2400" dirty="0">
                  <a:solidFill>
                    <a:schemeClr val="bg2"/>
                  </a:solidFill>
                  <a:latin typeface="Brandon Text Regular" panose="020B0503020203060203" pitchFamily="34" charset="0"/>
                </a:rPr>
                <a:t>Second, report any damage or defects in your workplace lighting, such as fluorescent tubes in need of replacement, outdoor lighting damaged by vandals or defects that could cause fire or shock</a:t>
              </a:r>
              <a:r>
                <a:rPr lang="en-US" sz="2800" dirty="0">
                  <a:solidFill>
                    <a:schemeClr val="bg2"/>
                  </a:solidFill>
                  <a:latin typeface="Brandon Text Regular" panose="020B0503020203060203" pitchFamily="34" charset="0"/>
                </a:rPr>
                <a:t>.</a:t>
              </a:r>
            </a:p>
            <a:p>
              <a:endParaRPr lang="en-US" sz="2800" dirty="0">
                <a:solidFill>
                  <a:schemeClr val="bg2"/>
                </a:solidFill>
                <a:latin typeface="Brandon Text Regular" panose="020B0503020203060203" pitchFamily="34" charset="0"/>
              </a:endParaRPr>
            </a:p>
          </p:txBody>
        </p:sp>
      </p:grpSp>
      <p:pic>
        <p:nvPicPr>
          <p:cNvPr id="5122" name="Picture 2" descr="How Technology Can Transform Workplace Huma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552700"/>
            <a:ext cx="9144000" cy="59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 xmlns:a16="http://schemas.microsoft.com/office/drawing/2014/main" id="{1867828F-492D-4BF1-8A4E-822DF2FD5B9B}"/>
              </a:ext>
            </a:extLst>
          </p:cNvPr>
          <p:cNvSpPr txBox="1"/>
          <p:nvPr/>
        </p:nvSpPr>
        <p:spPr>
          <a:xfrm>
            <a:off x="9563100" y="2705100"/>
            <a:ext cx="8305800" cy="5493812"/>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The brightest light is not necessarily the best light. You may need some contrast between light and dark. The color and sheen of the work surface also makes a difference. When things are all the same color, it can be hard to see detail.</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Make sure permanent wiring is installed for any new light. Don't rely on extension cords.</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Lighting around computer workstations can be tricky. The glare from a light or window can make it difficult to see the screen. Rearranging the work station or installing an anti-glare filter are two ways to fix this problem.</a:t>
            </a:r>
          </a:p>
          <a:p>
            <a:endParaRPr lang="en-US" dirty="0">
              <a:solidFill>
                <a:schemeClr val="bg2"/>
              </a:solidFill>
              <a:latin typeface="Brandon Text Regular" panose="020B0503020203060203" pitchFamily="34" charset="0"/>
            </a:endParaRPr>
          </a:p>
        </p:txBody>
      </p:sp>
      <p:pic>
        <p:nvPicPr>
          <p:cNvPr id="4100" name="Picture 4" descr="7 Free Ways To Increase Your Website's Security - HostPapa Blo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944" b="9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 xmlns:a16="http://schemas.microsoft.com/office/drawing/2014/main" id="{B0369C6B-D18C-4CCF-81D5-91F16F2021B5}"/>
              </a:ext>
            </a:extLst>
          </p:cNvPr>
          <p:cNvSpPr txBox="1"/>
          <p:nvPr/>
        </p:nvSpPr>
        <p:spPr>
          <a:xfrm>
            <a:off x="285750" y="2552700"/>
            <a:ext cx="9105900" cy="6093976"/>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bg1"/>
                </a:solidFill>
                <a:latin typeface="Brandon Text Regular" panose="020B0503020203060203" pitchFamily="34" charset="0"/>
              </a:rPr>
              <a:t>Many injuries from falls happen in poorly lit halls, stairwells and storage rooms. Good lighting and clean, light-colored walls are two solutions.</a:t>
            </a:r>
          </a:p>
          <a:p>
            <a:pPr marL="457200" indent="-457200">
              <a:buFont typeface="Arial" panose="020B0604020202020204" pitchFamily="34" charset="0"/>
              <a:buChar char="•"/>
            </a:pPr>
            <a:r>
              <a:rPr lang="en-US" sz="2600" dirty="0">
                <a:solidFill>
                  <a:schemeClr val="bg1"/>
                </a:solidFill>
                <a:latin typeface="Brandon Text Regular" panose="020B0503020203060203" pitchFamily="34" charset="0"/>
              </a:rPr>
              <a:t>Temporary wiring and lighting, must comply with codes. Defective or undersized wiring can cause fires and electric shocks. Inspect temporary lighting systems frequently. Replace burned out bulbs and make sure bulb guards stay in place.</a:t>
            </a:r>
          </a:p>
          <a:p>
            <a:pPr marL="457200" indent="-457200">
              <a:buFont typeface="Arial" panose="020B0604020202020204" pitchFamily="34" charset="0"/>
              <a:buChar char="•"/>
            </a:pPr>
            <a:r>
              <a:rPr lang="en-US" sz="2600" dirty="0">
                <a:solidFill>
                  <a:schemeClr val="bg1"/>
                </a:solidFill>
                <a:latin typeface="Brandon Text Regular" panose="020B0503020203060203" pitchFamily="34" charset="0"/>
              </a:rPr>
              <a:t>Emergency lighting saves lives by helping people escape in case of fire or another crisis. Make sure emergency lights stay in good condition. Fumes, dust and grease prevent emergency lights from working. Make sure these lights are maintained regularly, and report problems.</a:t>
            </a:r>
          </a:p>
          <a:p>
            <a:endParaRPr lang="en-US" sz="2600" dirty="0">
              <a:solidFill>
                <a:schemeClr val="bg1"/>
              </a:solidFill>
              <a:latin typeface="Brandon Text Regular" panose="020B0503020203060203" pitchFamily="34" charset="0"/>
            </a:endParaRPr>
          </a:p>
          <a:p>
            <a:pPr marL="457200" indent="-457200">
              <a:buFont typeface="+mj-lt"/>
              <a:buAutoNum type="arabicPeriod" startAt="10"/>
            </a:pPr>
            <a:endParaRPr lang="en-US" sz="2600" dirty="0">
              <a:solidFill>
                <a:schemeClr val="bg1"/>
              </a:solidFill>
              <a:latin typeface="Brandon Text Regular" panose="020B0503020203060203" pitchFamily="34" charset="0"/>
            </a:endParaRPr>
          </a:p>
        </p:txBody>
      </p:sp>
      <p:pic>
        <p:nvPicPr>
          <p:cNvPr id="6148" name="Picture 4" descr="Emergency Light Testing - Exit Light Testing | Cinta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3" r="63"/>
          <a:stretch>
            <a:fillRect/>
          </a:stretch>
        </p:blipFill>
        <p:spPr bwMode="auto">
          <a:xfrm>
            <a:off x="9677400" y="2400300"/>
            <a:ext cx="8610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tos, imágenes y otros productos fotográficos de stock sobre ..."/>
          <p:cNvPicPr>
            <a:picLocks noChangeAspect="1" noChangeArrowheads="1"/>
          </p:cNvPicPr>
          <p:nvPr/>
        </p:nvPicPr>
        <p:blipFill rotWithShape="1">
          <a:blip r:embed="rId3">
            <a:extLst>
              <a:ext uri="{28A0092B-C50C-407E-A947-70E740481C1C}">
                <a14:useLocalDpi xmlns:a14="http://schemas.microsoft.com/office/drawing/2010/main" val="0"/>
              </a:ext>
            </a:extLst>
          </a:blip>
          <a:srcRect b="8265"/>
          <a:stretch/>
        </p:blipFill>
        <p:spPr bwMode="auto">
          <a:xfrm>
            <a:off x="0" y="-38336"/>
            <a:ext cx="18288000" cy="1039796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 xmlns:a16="http://schemas.microsoft.com/office/drawing/2014/main" id="{955981EB-6600-4925-A573-E7979EE31339}"/>
              </a:ext>
            </a:extLst>
          </p:cNvPr>
          <p:cNvSpPr>
            <a:spLocks noGrp="1"/>
          </p:cNvSpPr>
          <p:nvPr>
            <p:ph type="pic" sz="quarter" idx="12"/>
          </p:nvPr>
        </p:nvSpPr>
        <p:spPr>
          <a:xfrm>
            <a:off x="0" y="18047"/>
            <a:ext cx="18288000" cy="10287000"/>
          </a:xfrm>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4432074"/>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Good lightning can also improve personal security when you travel in and out of your working place and through remote areas of the plant or grounds. Lights around doorways and in the parking, lots are important in preventing assaults and other injury incidents such as falls.</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9180</TotalTime>
  <Words>738</Words>
  <Application>Microsoft Office PowerPoint</Application>
  <PresentationFormat>Personalizado</PresentationFormat>
  <Paragraphs>57</Paragraphs>
  <Slides>8</Slides>
  <Notes>8</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8</vt:i4>
      </vt:variant>
    </vt:vector>
  </HeadingPairs>
  <TitlesOfParts>
    <vt:vector size="20" baseType="lpstr">
      <vt:lpstr>Arial</vt:lpstr>
      <vt:lpstr>Brandon Text Bold</vt:lpstr>
      <vt:lpstr>Brandon Text Regular</vt:lpstr>
      <vt:lpstr>Calibri</vt:lpstr>
      <vt:lpstr>Lato Semibold</vt:lpstr>
      <vt:lpstr>Proxima Nova Alt Rg</vt:lpstr>
      <vt:lpstr>Roboto</vt:lpstr>
      <vt:lpstr>Roboto Condensed</vt:lpstr>
      <vt:lpstr>GENARAL LAYOUTS</vt:lpstr>
      <vt:lpstr>TEAM SLIDES</vt:lpstr>
      <vt:lpstr>SLIDES WITH IMAGES</vt:lpstr>
      <vt:lpstr>PORTFOLIO</vt:lpstr>
      <vt:lpstr>Presentación de PowerPoint</vt:lpstr>
      <vt:lpstr>LIGHTEN UP FOR EFFICIENCY, SAFETY</vt:lpstr>
      <vt:lpstr>Presentación de PowerPoint</vt:lpstr>
      <vt:lpstr>What’s the Danger?</vt:lpstr>
      <vt:lpstr>How to Protect Yourself</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1012</cp:revision>
  <dcterms:created xsi:type="dcterms:W3CDTF">2015-01-20T11:47:48Z</dcterms:created>
  <dcterms:modified xsi:type="dcterms:W3CDTF">2020-05-27T19:22:36Z</dcterms:modified>
</cp:coreProperties>
</file>