
<file path=[Content_Types].xml><?xml version="1.0" encoding="utf-8"?>
<Types xmlns="http://schemas.openxmlformats.org/package/2006/content-types">
  <Default Extension="bin" ContentType="audio/unknown"/>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21"/>
  </p:notesMasterIdLst>
  <p:sldIdLst>
    <p:sldId id="269" r:id="rId5"/>
    <p:sldId id="606" r:id="rId6"/>
    <p:sldId id="613" r:id="rId7"/>
    <p:sldId id="614" r:id="rId8"/>
    <p:sldId id="627" r:id="rId9"/>
    <p:sldId id="628" r:id="rId10"/>
    <p:sldId id="629" r:id="rId11"/>
    <p:sldId id="619" r:id="rId12"/>
    <p:sldId id="616" r:id="rId13"/>
    <p:sldId id="618" r:id="rId14"/>
    <p:sldId id="630" r:id="rId15"/>
    <p:sldId id="631" r:id="rId16"/>
    <p:sldId id="623" r:id="rId17"/>
    <p:sldId id="624" r:id="rId18"/>
    <p:sldId id="625" r:id="rId19"/>
    <p:sldId id="622" r:id="rId20"/>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48101" autoAdjust="0"/>
  </p:normalViewPr>
  <p:slideViewPr>
    <p:cSldViewPr>
      <p:cViewPr varScale="1">
        <p:scale>
          <a:sx n="21" d="100"/>
          <a:sy n="21" d="100"/>
        </p:scale>
        <p:origin x="2268" y="40"/>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01.10.2020</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osha.gov/pls/oshaweb/owadisp.show_document?p_table=STANDARDS&amp;p_id=9765"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defTabSz="966155">
              <a:defRPr/>
            </a:pPr>
            <a:r>
              <a:rPr lang="en-US" sz="1200" b="1" kern="1200" dirty="0">
                <a:solidFill>
                  <a:schemeClr val="tx1"/>
                </a:solidFill>
                <a:effectLst/>
                <a:latin typeface="+mn-lt"/>
                <a:ea typeface="+mn-ea"/>
                <a:cs typeface="+mn-cs"/>
              </a:rPr>
              <a:t>5. EMERGENCY RESPONSE OPERATIONS</a:t>
            </a:r>
            <a:endParaRPr lang="es-EC"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s-EC"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Emergency response operations for releases of, or substantial threats of releases of, hazardous substances without regard to the location of the hazards.</a:t>
            </a:r>
            <a:endParaRPr lang="es-EC"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a:t>
            </a:r>
            <a:endParaRPr lang="es-EC"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Response to a leaking storage tank.</a:t>
            </a:r>
            <a:endParaRPr lang="es-EC"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Response to an overturned truck carrying hazardous materials.</a:t>
            </a:r>
            <a:endParaRPr lang="es-EC"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Response to a chemical fire.</a:t>
            </a:r>
            <a:endParaRPr lang="es-EC"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Response to ruptured railroad tank car loaded with hazardous substance(s).</a:t>
            </a:r>
            <a:endParaRPr lang="es-EC" sz="105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defTabSz="966155">
              <a:defRPr/>
            </a:pPr>
            <a:endParaRPr lang="en-US" b="1" dirty="0"/>
          </a:p>
          <a:p>
            <a:r>
              <a:rPr lang="en-US" sz="1200" kern="1200" dirty="0">
                <a:solidFill>
                  <a:schemeClr val="tx1"/>
                </a:solidFill>
                <a:effectLst/>
                <a:latin typeface="+mn-lt"/>
                <a:ea typeface="+mn-ea"/>
                <a:cs typeface="+mn-cs"/>
              </a:rPr>
              <a:t>The first two </a:t>
            </a:r>
            <a:r>
              <a:rPr lang="en-US" sz="1200" b="1" kern="1200" dirty="0">
                <a:solidFill>
                  <a:schemeClr val="tx1"/>
                </a:solidFill>
                <a:effectLst/>
                <a:latin typeface="+mn-lt"/>
                <a:ea typeface="+mn-ea"/>
                <a:cs typeface="+mn-cs"/>
              </a:rPr>
              <a:t>cleanup operations</a:t>
            </a:r>
            <a:r>
              <a:rPr lang="en-US" sz="1200" kern="1200" dirty="0">
                <a:solidFill>
                  <a:schemeClr val="tx1"/>
                </a:solidFill>
                <a:effectLst/>
                <a:latin typeface="+mn-lt"/>
                <a:ea typeface="+mn-ea"/>
                <a:cs typeface="+mn-cs"/>
              </a:rPr>
              <a:t> describe:</a:t>
            </a:r>
          </a:p>
          <a:p>
            <a:r>
              <a:rPr lang="en-US" sz="1200" kern="1200" dirty="0">
                <a:solidFill>
                  <a:schemeClr val="tx1"/>
                </a:solidFill>
                <a:effectLst/>
                <a:latin typeface="+mn-lt"/>
                <a:ea typeface="+mn-ea"/>
                <a:cs typeface="+mn-cs"/>
              </a:rPr>
              <a:t>Sites recognized by one or more governmental agencies as having the potential for worker exposure to hazardous substances like brownfield and abandoned industrial sites.</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third operation covers </a:t>
            </a:r>
            <a:r>
              <a:rPr lang="en-US" sz="1200" b="1" kern="1200" dirty="0">
                <a:solidFill>
                  <a:schemeClr val="tx1"/>
                </a:solidFill>
                <a:effectLst/>
                <a:latin typeface="+mn-lt"/>
                <a:ea typeface="+mn-ea"/>
                <a:cs typeface="+mn-cs"/>
              </a:rPr>
              <a:t>TSD facilities</a:t>
            </a:r>
            <a:r>
              <a:rPr lang="en-US" sz="1200" kern="1200" dirty="0">
                <a:solidFill>
                  <a:schemeClr val="tx1"/>
                </a:solidFill>
                <a:effectLst/>
                <a:latin typeface="+mn-lt"/>
                <a:ea typeface="+mn-ea"/>
                <a:cs typeface="+mn-cs"/>
              </a:rPr>
              <a:t>, built and permitted to </a:t>
            </a:r>
            <a:r>
              <a:rPr lang="en-US" sz="1200" b="1" kern="1200" dirty="0">
                <a:solidFill>
                  <a:schemeClr val="tx1"/>
                </a:solidFill>
                <a:effectLst/>
                <a:latin typeface="+mn-lt"/>
                <a:ea typeface="+mn-ea"/>
                <a:cs typeface="+mn-cs"/>
              </a:rPr>
              <a:t>receive, treat, store, and dispose of hazardous waste</a:t>
            </a:r>
            <a:r>
              <a:rPr lang="en-US" sz="1200" kern="1200" dirty="0">
                <a:solidFill>
                  <a:schemeClr val="tx1"/>
                </a:solidFill>
                <a:effectLst/>
                <a:latin typeface="+mn-lt"/>
                <a:ea typeface="+mn-ea"/>
                <a:cs typeface="+mn-cs"/>
              </a:rPr>
              <a:t>. TSD employers with a RCRA permit or interim status must comply with. Other areas not covered by permit or interim status, which are inside these facilities and </a:t>
            </a:r>
            <a:r>
              <a:rPr lang="en-US" sz="1200" i="1" kern="1200" dirty="0">
                <a:solidFill>
                  <a:schemeClr val="tx1"/>
                </a:solidFill>
                <a:effectLst/>
                <a:latin typeface="+mn-lt"/>
                <a:ea typeface="+mn-ea"/>
                <a:cs typeface="+mn-cs"/>
              </a:rPr>
              <a:t>which could have uncontrolled releases of hazardous substances</a:t>
            </a:r>
            <a:r>
              <a:rPr lang="en-US" sz="1200"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a:p>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2864474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defTabSz="966155">
              <a:defRPr/>
            </a:pPr>
            <a:endParaRPr lang="en-US" b="1" dirty="0"/>
          </a:p>
          <a:p>
            <a:r>
              <a:rPr lang="en-US" sz="1200" b="1" kern="1200" dirty="0">
                <a:solidFill>
                  <a:schemeClr val="tx1"/>
                </a:solidFill>
                <a:effectLst/>
                <a:latin typeface="+mn-lt"/>
                <a:ea typeface="+mn-ea"/>
                <a:cs typeface="+mn-cs"/>
              </a:rPr>
              <a:t>Operations that generate hazardous waste but are </a:t>
            </a:r>
            <a:r>
              <a:rPr lang="en-US" sz="1200" i="1"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TSD facilities</a:t>
            </a:r>
            <a:r>
              <a:rPr lang="en-US" sz="1200" kern="1200" dirty="0">
                <a:solidFill>
                  <a:schemeClr val="tx1"/>
                </a:solidFill>
                <a:effectLst/>
                <a:latin typeface="+mn-lt"/>
                <a:ea typeface="+mn-ea"/>
                <a:cs typeface="+mn-cs"/>
              </a:rPr>
              <a:t> are also covered by HAZWOPER. Manufacturing facilities that have the potential for an emergency to occur due to an uncontrolled release of hazardous substances. Conditionally-exempt small quantity generators and generators who store hazardous waste less than 90 days are covered by HAZWOPER standard.</a:t>
            </a:r>
            <a:endParaRPr lang="es-EC"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Emergency response operations</a:t>
            </a:r>
            <a:r>
              <a:rPr lang="en-US" sz="1200" kern="1200" dirty="0">
                <a:solidFill>
                  <a:schemeClr val="tx1"/>
                </a:solidFill>
                <a:effectLst/>
                <a:latin typeface="+mn-lt"/>
                <a:ea typeface="+mn-ea"/>
                <a:cs typeface="+mn-cs"/>
              </a:rPr>
              <a:t> can occur at public and private facilities, research laboratories, universities, chemical facilities, railroads, roads/highways, and any location with the potential for accidental releases of hazardous substances. </a:t>
            </a:r>
          </a:p>
          <a:p>
            <a:r>
              <a:rPr lang="en-US" sz="1200" kern="1200" dirty="0">
                <a:solidFill>
                  <a:schemeClr val="tx1"/>
                </a:solidFill>
                <a:effectLst/>
                <a:latin typeface="+mn-lt"/>
                <a:ea typeface="+mn-ea"/>
                <a:cs typeface="+mn-cs"/>
              </a:rPr>
              <a:t>For those operations employers must comply with the HAZWOPER standard.</a:t>
            </a:r>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12</a:t>
            </a:fld>
            <a:endParaRPr lang="uk-UA"/>
          </a:p>
        </p:txBody>
      </p:sp>
    </p:spTree>
    <p:extLst>
      <p:ext uri="{BB962C8B-B14F-4D97-AF65-F5344CB8AC3E}">
        <p14:creationId xmlns:p14="http://schemas.microsoft.com/office/powerpoint/2010/main" val="150867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endParaRPr lang="en-US" sz="1300" b="1" dirty="0"/>
          </a:p>
          <a:p>
            <a:r>
              <a:rPr lang="en-US" sz="1200" b="1" kern="1200" dirty="0">
                <a:solidFill>
                  <a:schemeClr val="tx1"/>
                </a:solidFill>
                <a:effectLst/>
                <a:latin typeface="+mn-lt"/>
                <a:ea typeface="+mn-ea"/>
                <a:cs typeface="+mn-cs"/>
              </a:rPr>
              <a:t>PREPARE AND TRAIN</a:t>
            </a:r>
            <a:endParaRPr lang="es-EC"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Effective preparation is essential to conducting organized and thorough response operations in an emergency. Preparation before a potential hazardous substance release is critical to ensuring that employers and workers have the proper equipment, know where to go, and know how to stay safe and healthy in the event of an actual emergency. Employers with workers in operations subject to HAZWOPER must prepare and train their workers for hazardous substance emergencies and emergency response and cleanup activities.</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13</a:t>
            </a:fld>
            <a:endParaRPr lang="uk-UA"/>
          </a:p>
        </p:txBody>
      </p:sp>
    </p:spTree>
    <p:extLst>
      <p:ext uri="{BB962C8B-B14F-4D97-AF65-F5344CB8AC3E}">
        <p14:creationId xmlns:p14="http://schemas.microsoft.com/office/powerpoint/2010/main" val="2402764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endParaRPr lang="en-US" sz="1300" b="1" dirty="0"/>
          </a:p>
          <a:p>
            <a:r>
              <a:rPr lang="en-US" sz="1200" b="1" kern="1200" dirty="0">
                <a:solidFill>
                  <a:schemeClr val="tx1"/>
                </a:solidFill>
                <a:effectLst/>
                <a:latin typeface="+mn-lt"/>
                <a:ea typeface="+mn-ea"/>
                <a:cs typeface="+mn-cs"/>
              </a:rPr>
              <a:t>OSHA's Role in Emergency Response</a:t>
            </a:r>
            <a:endParaRPr lang="es-EC"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During the response to, and recovery from emergencies or disasters, OSHA helps protect the safety and health of response and recovery workers. In addition to enforcement and compliance assistance activities, OSHA can provide technical assistance and support to federal, state, local, tribal, territorial, and insular area agencies under the National Response Framework Worker Safety and Health Support Annex.</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14</a:t>
            </a:fld>
            <a:endParaRPr lang="uk-UA"/>
          </a:p>
        </p:txBody>
      </p:sp>
    </p:spTree>
    <p:extLst>
      <p:ext uri="{BB962C8B-B14F-4D97-AF65-F5344CB8AC3E}">
        <p14:creationId xmlns:p14="http://schemas.microsoft.com/office/powerpoint/2010/main" val="66430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endParaRPr lang="en-US" sz="1300" b="1" dirty="0"/>
          </a:p>
          <a:p>
            <a:r>
              <a:rPr lang="en-US" sz="1200" b="1" kern="1200" dirty="0">
                <a:solidFill>
                  <a:schemeClr val="tx1"/>
                </a:solidFill>
                <a:effectLst/>
                <a:latin typeface="+mn-lt"/>
                <a:ea typeface="+mn-ea"/>
                <a:cs typeface="+mn-cs"/>
              </a:rPr>
              <a:t>Summation:</a:t>
            </a:r>
          </a:p>
          <a:p>
            <a:endParaRPr lang="es-EC"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HAZWOPER standard provides employers, emergency response workers, and other workers potentially exposed to hazardous substances information and training criteria to improve workplace safety and health and reduce workplace injuries and illnesses that could occur from exposures to hazardous substances.</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15</a:t>
            </a:fld>
            <a:endParaRPr lang="uk-UA"/>
          </a:p>
        </p:txBody>
      </p:sp>
    </p:spTree>
    <p:extLst>
      <p:ext uri="{BB962C8B-B14F-4D97-AF65-F5344CB8AC3E}">
        <p14:creationId xmlns:p14="http://schemas.microsoft.com/office/powerpoint/2010/main" val="40438781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pPr defTabSz="966155">
              <a:defRPr/>
            </a:pPr>
            <a:r>
              <a:rPr lang="en-US" sz="1200" kern="1200" dirty="0">
                <a:solidFill>
                  <a:schemeClr val="tx1"/>
                </a:solidFill>
                <a:effectLst/>
                <a:latin typeface="+mn-lt"/>
                <a:ea typeface="+mn-ea"/>
                <a:cs typeface="+mn-cs"/>
              </a:rPr>
              <a:t>It is critical that employers and workers understand the scope and application of the HAZWOPER standard determine which sections apply to their specific operations.</a:t>
            </a:r>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16</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HAZWOPER</a:t>
            </a:r>
            <a:endParaRPr lang="es-EC"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HAZWOPER is not an anacronym. It means Hazardous Waste Operations and Emergency Response. OSHA issued the HAZWOPER Standard Regulation in March 6 / 89 to protect workers in the handling of hazardous substances safely and effectively. The HAZWOPER standard is referenced as </a:t>
            </a:r>
            <a:r>
              <a:rPr lang="en-US" sz="1200" u="none" strike="noStrike" kern="1200" dirty="0">
                <a:solidFill>
                  <a:schemeClr val="tx1"/>
                </a:solidFill>
                <a:effectLst/>
                <a:latin typeface="+mn-lt"/>
                <a:ea typeface="+mn-ea"/>
                <a:cs typeface="+mn-cs"/>
                <a:hlinkClick r:id="rId3" tooltip="29 CFR 1910.120"/>
              </a:rPr>
              <a:t>29 CFR 1910.120</a:t>
            </a:r>
            <a:r>
              <a:rPr lang="en-US" sz="1200" kern="1200" dirty="0">
                <a:solidFill>
                  <a:schemeClr val="tx1"/>
                </a:solidFill>
                <a:effectLst/>
                <a:latin typeface="+mn-lt"/>
                <a:ea typeface="+mn-ea"/>
                <a:cs typeface="+mn-cs"/>
              </a:rPr>
              <a:t>.</a:t>
            </a:r>
            <a:endParaRPr lang="es-EC"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b="1" kern="1200" dirty="0">
                <a:solidFill>
                  <a:schemeClr val="tx1"/>
                </a:solidFill>
                <a:effectLst/>
                <a:latin typeface="+mn-lt"/>
                <a:ea typeface="+mn-ea"/>
                <a:cs typeface="+mn-cs"/>
              </a:rPr>
              <a:t>How is the HAZWOPER Standard applied in the workplace and generally in our communities?</a:t>
            </a:r>
          </a:p>
          <a:p>
            <a:endParaRPr lang="es-EC"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HAZWOPER standard covers employers performing in three categories of work operations: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Hazardous waste site cleanup operations. </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Operations involving hazardous waste that are conducted at treatment, storage, and disposal (TSD) facilities. </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Emergency response operations involving hazardous substance releases.</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endParaRPr lang="en-US" sz="1300" dirty="0"/>
          </a:p>
          <a:p>
            <a:r>
              <a:rPr lang="en-US" sz="1200" b="1" kern="1200" dirty="0">
                <a:solidFill>
                  <a:schemeClr val="tx1"/>
                </a:solidFill>
                <a:effectLst/>
                <a:latin typeface="+mn-lt"/>
                <a:ea typeface="+mn-ea"/>
                <a:cs typeface="+mn-cs"/>
              </a:rPr>
              <a:t>WHEN DOES HAZWOPER APPLY?</a:t>
            </a:r>
            <a:endParaRPr lang="es-EC" sz="1200" b="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term "emergency response" often applies generally to any activity requiring immediate attention. Under HAZWOPER, this term applies specifically to response activities where there is an </a:t>
            </a:r>
            <a:r>
              <a:rPr lang="en-US" sz="1200" i="1" kern="1200" dirty="0">
                <a:solidFill>
                  <a:schemeClr val="tx1"/>
                </a:solidFill>
                <a:effectLst/>
                <a:latin typeface="+mn-lt"/>
                <a:ea typeface="+mn-ea"/>
                <a:cs typeface="+mn-cs"/>
              </a:rPr>
              <a:t>uncontrolled release of a hazardous substance</a:t>
            </a:r>
            <a:r>
              <a:rPr lang="en-US" sz="1200" kern="1200" dirty="0">
                <a:solidFill>
                  <a:schemeClr val="tx1"/>
                </a:solidFill>
                <a:effectLst/>
                <a:latin typeface="+mn-lt"/>
                <a:ea typeface="+mn-ea"/>
                <a:cs typeface="+mn-cs"/>
              </a:rPr>
              <a:t>, or where an </a:t>
            </a:r>
            <a:r>
              <a:rPr lang="en-US" sz="1200" i="1" kern="1200" dirty="0">
                <a:solidFill>
                  <a:schemeClr val="tx1"/>
                </a:solidFill>
                <a:effectLst/>
                <a:latin typeface="+mn-lt"/>
                <a:ea typeface="+mn-ea"/>
                <a:cs typeface="+mn-cs"/>
              </a:rPr>
              <a:t>uncontrolled release</a:t>
            </a:r>
            <a:r>
              <a:rPr lang="en-US" sz="1200" kern="1200" dirty="0">
                <a:solidFill>
                  <a:schemeClr val="tx1"/>
                </a:solidFill>
                <a:effectLst/>
                <a:latin typeface="+mn-lt"/>
                <a:ea typeface="+mn-ea"/>
                <a:cs typeface="+mn-cs"/>
              </a:rPr>
              <a:t> is likely. </a:t>
            </a:r>
            <a:endParaRPr lang="es-EC"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Leaking of a hazardous substance from a storage tank or container.</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An overturned truck or railcar carrying hazardous materials.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Chemical fires.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Mechanical breakdown in a chemical process.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Excavating/trenching buried contaminants or toxins.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Site preparation uncovering buried hazardous waste, and</a:t>
            </a:r>
            <a:endParaRPr lang="es-EC"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Building earthen berms to contain hazardous waste runoff.</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868965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endParaRPr lang="en-US" sz="1300" dirty="0"/>
          </a:p>
          <a:p>
            <a:r>
              <a:rPr lang="en-US" sz="1200" b="1" kern="1200" dirty="0">
                <a:solidFill>
                  <a:schemeClr val="tx1"/>
                </a:solidFill>
                <a:effectLst/>
                <a:latin typeface="+mn-lt"/>
                <a:ea typeface="+mn-ea"/>
                <a:cs typeface="+mn-cs"/>
              </a:rPr>
              <a:t>WHEN DOES HAZWOPER NOT APPLY?</a:t>
            </a:r>
            <a:endParaRPr lang="es-EC"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HAZWOPER does not apply to the </a:t>
            </a:r>
            <a:r>
              <a:rPr lang="en-US" sz="1200" i="1" kern="1200" dirty="0">
                <a:solidFill>
                  <a:schemeClr val="tx1"/>
                </a:solidFill>
                <a:effectLst/>
                <a:latin typeface="+mn-lt"/>
                <a:ea typeface="+mn-ea"/>
                <a:cs typeface="+mn-cs"/>
              </a:rPr>
              <a:t>accidental or foreseeable release of a hazardous substance</a:t>
            </a:r>
            <a:r>
              <a:rPr lang="en-US" sz="1200" b="1" kern="1200" dirty="0">
                <a:solidFill>
                  <a:schemeClr val="tx1"/>
                </a:solidFill>
                <a:effectLst/>
                <a:latin typeface="+mn-lt"/>
                <a:ea typeface="+mn-ea"/>
                <a:cs typeface="+mn-cs"/>
              </a:rPr>
              <a:t> that is limited in quantity, and poses no emergency or significant threat to the safety and health of workers in the immediate vicinity</a:t>
            </a:r>
            <a:r>
              <a:rPr lang="en-US" sz="1200" kern="1200" dirty="0">
                <a:solidFill>
                  <a:schemeClr val="tx1"/>
                </a:solidFill>
                <a:effectLst/>
                <a:latin typeface="+mn-lt"/>
                <a:ea typeface="+mn-ea"/>
                <a:cs typeface="+mn-cs"/>
              </a:rPr>
              <a:t>. Such incidents, referred to as "incidental releases" in the definition of "emergency response or responding to emergencies" at 29 CFR 1910.120(a)(3), are limited in quantity, exposure potential, or toxicity, and have no potential of becoming emergencies within a short time frame. </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12279554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endParaRPr lang="en-US" sz="1300" dirty="0"/>
          </a:p>
          <a:p>
            <a:r>
              <a:rPr lang="en-US" sz="1200" b="1" kern="1200" dirty="0">
                <a:solidFill>
                  <a:schemeClr val="tx1"/>
                </a:solidFill>
                <a:effectLst/>
                <a:latin typeface="+mn-lt"/>
                <a:ea typeface="+mn-ea"/>
                <a:cs typeface="+mn-cs"/>
              </a:rPr>
              <a:t>The HAZWOPER Standard is applicable if workers are:</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Exposed to high concentrations of poisonous substances.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Exposed to chemical conditions that pose a fire or explosion hazard.</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Entering sites with atmospheres at or above IDLH levels.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Exposed to oxygen deficient atmospheres (less than 19.5% oxygen).</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Leading evacuations due to chemical atmospheres or oxygen deficient conditions.</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Performing confined space entry.</a:t>
            </a:r>
            <a:endParaRPr lang="es-EC"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Supervising workers exposed to any of the above dangers.</a:t>
            </a:r>
            <a:endParaRPr lang="es-EC"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1567678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b="1" kern="1200" dirty="0">
                <a:solidFill>
                  <a:schemeClr val="tx1"/>
                </a:solidFill>
                <a:effectLst/>
                <a:latin typeface="+mn-lt"/>
                <a:ea typeface="+mn-ea"/>
                <a:cs typeface="+mn-cs"/>
              </a:rPr>
              <a:t>There are five distinct operations within the scope of the HAZWOPER standard:</a:t>
            </a:r>
            <a:endParaRPr lang="es-EC"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CLEANUP OPERATIONS</a:t>
            </a:r>
            <a:endParaRPr lang="es-EC" sz="105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Cleanup operations required by a governmental body or other operations involving hazardous substances conducted at uncontrolled hazardous waste sites.</a:t>
            </a:r>
            <a:endParaRPr lang="es-EC"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Voluntary cleanup operations at sites recognized by federal, state, local, or other governmental bodies as hazardous waste sites.</a:t>
            </a:r>
            <a:endParaRPr lang="es-EC"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a:t>
            </a:r>
            <a:endParaRPr lang="es-EC"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Site characterization of hazardous waste site.</a:t>
            </a:r>
            <a:endParaRPr lang="es-EC"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Drum removal.</a:t>
            </a:r>
            <a:endParaRPr lang="es-EC"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Contaminated soil removal.</a:t>
            </a:r>
            <a:endParaRPr lang="es-EC"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Underground Storage Tank (UST) removal.</a:t>
            </a:r>
            <a:endParaRPr lang="es-EC" sz="1100" kern="1200" dirty="0">
              <a:solidFill>
                <a:schemeClr val="tx1"/>
              </a:solidFill>
              <a:effectLst/>
              <a:latin typeface="+mn-lt"/>
              <a:ea typeface="+mn-ea"/>
              <a:cs typeface="+mn-cs"/>
            </a:endParaRPr>
          </a:p>
          <a:p>
            <a:pPr lvl="1"/>
            <a:r>
              <a:rPr lang="en-US" sz="1200" b="1" kern="1200" dirty="0">
                <a:solidFill>
                  <a:schemeClr val="tx1"/>
                </a:solidFill>
                <a:effectLst/>
                <a:latin typeface="+mn-lt"/>
                <a:ea typeface="+mn-ea"/>
                <a:cs typeface="+mn-cs"/>
              </a:rPr>
              <a:t>Corrective Actions</a:t>
            </a:r>
            <a:endParaRPr lang="es-EC"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Corrective actions involving cleanup operations at sites covered by Resource Conservation Recovery Art.</a:t>
            </a:r>
            <a:endParaRPr lang="es-EC" sz="1100" kern="1200" dirty="0">
              <a:solidFill>
                <a:schemeClr val="tx1"/>
              </a:solidFill>
              <a:effectLst/>
              <a:latin typeface="+mn-lt"/>
              <a:ea typeface="+mn-ea"/>
              <a:cs typeface="+mn-cs"/>
            </a:endParaRP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How to Protect Yourself</a:t>
            </a:r>
          </a:p>
          <a:p>
            <a:r>
              <a:rPr lang="en-US" sz="1300" b="1" kern="1200" dirty="0">
                <a:solidFill>
                  <a:schemeClr val="tx1"/>
                </a:solidFill>
                <a:effectLst/>
                <a:latin typeface="+mn-lt"/>
                <a:ea typeface="+mn-ea"/>
                <a:cs typeface="+mn-cs"/>
              </a:rPr>
              <a:t>3. </a:t>
            </a:r>
            <a:r>
              <a:rPr lang="en-US" sz="1200" b="1" kern="1200" dirty="0">
                <a:solidFill>
                  <a:schemeClr val="tx1"/>
                </a:solidFill>
                <a:effectLst/>
                <a:latin typeface="+mn-lt"/>
                <a:ea typeface="+mn-ea"/>
                <a:cs typeface="+mn-cs"/>
              </a:rPr>
              <a:t>OPERATIONS at TSD FACILITIES</a:t>
            </a:r>
            <a:endParaRPr lang="es-EC" sz="105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Operations involving hazardous waste conducted at TSD facilities regulated by 40 CFR 264 and 265 pursuant to RCRA or by agencies under agreement with EPA to implement RCRA regulations.</a:t>
            </a:r>
            <a:endParaRPr lang="es-EC"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a:t>
            </a:r>
            <a:endParaRPr lang="es-EC"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Handling waste at RCRA landfill.</a:t>
            </a:r>
            <a:endParaRPr lang="es-EC" sz="1100" b="0" kern="1200" dirty="0">
              <a:solidFill>
                <a:schemeClr val="tx1"/>
              </a:solidFill>
              <a:effectLst/>
              <a:latin typeface="+mn-lt"/>
              <a:ea typeface="+mn-ea"/>
              <a:cs typeface="+mn-cs"/>
            </a:endParaRPr>
          </a:p>
          <a:p>
            <a:pPr marL="171450" lvl="0" indent="-171450">
              <a:buFont typeface="Arial" panose="020B0604020202020204" pitchFamily="34" charset="0"/>
              <a:buChar char="•"/>
            </a:pPr>
            <a:endParaRPr lang="es-EC" sz="1100" b="0" kern="1200" dirty="0">
              <a:solidFill>
                <a:schemeClr val="tx1"/>
              </a:solidFill>
              <a:effectLst/>
              <a:latin typeface="+mn-lt"/>
              <a:ea typeface="+mn-ea"/>
              <a:cs typeface="+mn-cs"/>
            </a:endParaRPr>
          </a:p>
          <a:p>
            <a:pPr marL="0" lvl="0" indent="0">
              <a:buFont typeface="Arial" panose="020B0604020202020204" pitchFamily="34" charset="0"/>
              <a:buNone/>
            </a:pPr>
            <a:r>
              <a:rPr lang="en-US" sz="1200" b="1" kern="1200" dirty="0">
                <a:solidFill>
                  <a:schemeClr val="tx1"/>
                </a:solidFill>
                <a:effectLst/>
                <a:latin typeface="+mn-lt"/>
                <a:ea typeface="+mn-ea"/>
                <a:cs typeface="+mn-cs"/>
              </a:rPr>
              <a:t>4. OPERATIONS that GENERATE HAZARDOUS WASTE but are </a:t>
            </a:r>
            <a:r>
              <a:rPr lang="en-US" sz="1200" b="1" i="1" kern="1200" dirty="0">
                <a:solidFill>
                  <a:schemeClr val="tx1"/>
                </a:solidFill>
                <a:effectLst/>
                <a:latin typeface="+mn-lt"/>
                <a:ea typeface="+mn-ea"/>
                <a:cs typeface="+mn-cs"/>
              </a:rPr>
              <a:t>not</a:t>
            </a:r>
            <a:r>
              <a:rPr lang="en-US" sz="1200" b="1" kern="1200" dirty="0">
                <a:solidFill>
                  <a:schemeClr val="tx1"/>
                </a:solidFill>
                <a:effectLst/>
                <a:latin typeface="+mn-lt"/>
                <a:ea typeface="+mn-ea"/>
                <a:cs typeface="+mn-cs"/>
              </a:rPr>
              <a:t> TSD FACILITIES</a:t>
            </a:r>
            <a:endParaRPr lang="es-EC" sz="11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Businesses generating hazardous waste as a by-product of their production operations, store it for a short time, and then send to a TSD facility.</a:t>
            </a:r>
            <a:endParaRPr lang="es-EC" sz="105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EXAMPLES</a:t>
            </a:r>
            <a:endParaRPr lang="es-EC" sz="11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Response by facility’s workers to leaking hazardous waste in storage area.</a:t>
            </a:r>
            <a:endParaRPr lang="es-EC" sz="105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Response by facility’s workers to spill of hazardous substance in production area.</a:t>
            </a:r>
            <a:endParaRPr lang="es-EC" sz="1050" kern="1200" dirty="0">
              <a:solidFill>
                <a:schemeClr val="tx1"/>
              </a:solidFill>
              <a:effectLst/>
              <a:latin typeface="+mn-lt"/>
              <a:ea typeface="+mn-ea"/>
              <a:cs typeface="+mn-cs"/>
            </a:endParaRPr>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3254185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www.osha.gov/pls/oshaweb/owadisp.show_document?p_table=STANDARDS&amp;p_id=9765"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hazwoper">
            <a:extLst>
              <a:ext uri="{FF2B5EF4-FFF2-40B4-BE49-F238E27FC236}">
                <a16:creationId xmlns:a16="http://schemas.microsoft.com/office/drawing/2014/main" id="{4A3E1633-DB47-4AED-A1E4-8111728DBB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288000" cy="10255112"/>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0" y="503591"/>
            <a:ext cx="7353300"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81000" y="6262026"/>
            <a:ext cx="17526000" cy="35394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defTabSz="966155">
              <a:defRPr/>
            </a:pPr>
            <a:r>
              <a:rPr lang="en-US" sz="3200" b="1" u="sng" dirty="0">
                <a:solidFill>
                  <a:schemeClr val="bg2"/>
                </a:solidFill>
              </a:rPr>
              <a:t>5. EMERGENCY RESPONSE OPERATIONS</a:t>
            </a:r>
            <a:endParaRPr lang="es-EC" sz="2400" u="sng" dirty="0">
              <a:solidFill>
                <a:schemeClr val="bg2"/>
              </a:solidFill>
            </a:endParaRPr>
          </a:p>
          <a:p>
            <a:r>
              <a:rPr lang="en-US" sz="3200" dirty="0">
                <a:solidFill>
                  <a:schemeClr val="bg2"/>
                </a:solidFill>
              </a:rPr>
              <a:t> </a:t>
            </a:r>
            <a:endParaRPr lang="es-EC" sz="2400" dirty="0">
              <a:solidFill>
                <a:schemeClr val="bg2"/>
              </a:solidFill>
            </a:endParaRPr>
          </a:p>
          <a:p>
            <a:pPr lvl="0"/>
            <a:r>
              <a:rPr lang="en-US" sz="3200" dirty="0">
                <a:solidFill>
                  <a:schemeClr val="bg2"/>
                </a:solidFill>
              </a:rPr>
              <a:t>Emergency response operations for releases of, or substantial threats of releases of, hazardous substances without regard to the location of the hazards.</a:t>
            </a:r>
            <a:endParaRPr lang="es-EC" sz="2400" dirty="0">
              <a:solidFill>
                <a:schemeClr val="bg2"/>
              </a:solidFill>
            </a:endParaRPr>
          </a:p>
          <a:p>
            <a:r>
              <a:rPr lang="en-US" sz="3200" b="1" dirty="0">
                <a:solidFill>
                  <a:schemeClr val="bg2"/>
                </a:solidFill>
              </a:rPr>
              <a:t>EXAMPLES</a:t>
            </a:r>
            <a:endParaRPr lang="es-EC" sz="2800" dirty="0">
              <a:solidFill>
                <a:schemeClr val="bg2"/>
              </a:solidFill>
            </a:endParaRPr>
          </a:p>
          <a:p>
            <a:pPr marL="171450" lvl="0" indent="-171450">
              <a:buFont typeface="Arial" panose="020B0604020202020204" pitchFamily="34" charset="0"/>
              <a:buChar char="•"/>
            </a:pPr>
            <a:r>
              <a:rPr lang="en-US" sz="3200" dirty="0">
                <a:solidFill>
                  <a:schemeClr val="bg2"/>
                </a:solidFill>
              </a:rPr>
              <a:t>Response to a leaking storage tank.</a:t>
            </a:r>
            <a:endParaRPr lang="es-EC" sz="2400" dirty="0">
              <a:solidFill>
                <a:schemeClr val="bg2"/>
              </a:solidFill>
            </a:endParaRPr>
          </a:p>
          <a:p>
            <a:pPr marL="171450" lvl="0" indent="-171450">
              <a:buFont typeface="Arial" panose="020B0604020202020204" pitchFamily="34" charset="0"/>
              <a:buChar char="•"/>
            </a:pPr>
            <a:r>
              <a:rPr lang="en-US" sz="3200" dirty="0">
                <a:solidFill>
                  <a:schemeClr val="bg2"/>
                </a:solidFill>
              </a:rPr>
              <a:t>Response to an overturned truck or railroad tank carrying hazardous materials.</a:t>
            </a:r>
            <a:endParaRPr lang="es-EC" sz="2400" dirty="0">
              <a:solidFill>
                <a:schemeClr val="bg2"/>
              </a:solidFill>
            </a:endParaRPr>
          </a:p>
        </p:txBody>
      </p:sp>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hazwoper">
            <a:extLst>
              <a:ext uri="{FF2B5EF4-FFF2-40B4-BE49-F238E27FC236}">
                <a16:creationId xmlns:a16="http://schemas.microsoft.com/office/drawing/2014/main" id="{C5AE94EA-07E0-457B-999F-A83FE9005E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25"/>
            <a:ext cx="18288000" cy="1028700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36095" y="419100"/>
            <a:ext cx="7353300"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81000" y="5836027"/>
            <a:ext cx="17526000" cy="403187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dirty="0">
                <a:solidFill>
                  <a:schemeClr val="bg2"/>
                </a:solidFill>
              </a:rPr>
              <a:t>The first two </a:t>
            </a:r>
            <a:r>
              <a:rPr lang="en-US" sz="3200" b="1" dirty="0">
                <a:solidFill>
                  <a:schemeClr val="bg2"/>
                </a:solidFill>
              </a:rPr>
              <a:t>cleanup operations</a:t>
            </a:r>
            <a:r>
              <a:rPr lang="en-US" sz="3200" dirty="0">
                <a:solidFill>
                  <a:schemeClr val="bg2"/>
                </a:solidFill>
              </a:rPr>
              <a:t> describe:</a:t>
            </a:r>
          </a:p>
          <a:p>
            <a:r>
              <a:rPr lang="en-US" sz="3200" dirty="0">
                <a:solidFill>
                  <a:schemeClr val="bg2"/>
                </a:solidFill>
              </a:rPr>
              <a:t>Sites recognized by one or more governmental agencies as having the potential for worker exposure to hazardous substances like BROWNFIELD and abandoned industrial sites.</a:t>
            </a:r>
          </a:p>
          <a:p>
            <a:endParaRPr lang="en-US" sz="3200" dirty="0">
              <a:solidFill>
                <a:schemeClr val="bg2"/>
              </a:solidFill>
            </a:endParaRPr>
          </a:p>
          <a:p>
            <a:pPr lvl="0" defTabSz="914400">
              <a:defRPr/>
            </a:pPr>
            <a:r>
              <a:rPr lang="en-US" sz="3200" dirty="0">
                <a:solidFill>
                  <a:schemeClr val="bg2"/>
                </a:solidFill>
              </a:rPr>
              <a:t>The third operation covers </a:t>
            </a:r>
            <a:r>
              <a:rPr lang="en-US" sz="3200" b="1" dirty="0">
                <a:solidFill>
                  <a:schemeClr val="bg2"/>
                </a:solidFill>
              </a:rPr>
              <a:t>TSD facilities</a:t>
            </a:r>
            <a:r>
              <a:rPr lang="en-US" sz="3200" dirty="0">
                <a:solidFill>
                  <a:schemeClr val="bg2"/>
                </a:solidFill>
              </a:rPr>
              <a:t>, built and permitted to </a:t>
            </a:r>
            <a:r>
              <a:rPr lang="en-US" sz="3200" b="1" dirty="0">
                <a:solidFill>
                  <a:schemeClr val="bg2"/>
                </a:solidFill>
              </a:rPr>
              <a:t>receive, treat, store, and dispose of hazardous waste</a:t>
            </a:r>
            <a:r>
              <a:rPr lang="en-US" sz="3200" dirty="0">
                <a:solidFill>
                  <a:schemeClr val="bg2"/>
                </a:solidFill>
              </a:rPr>
              <a:t>. TSD employers with a RCRA permit or interim status must comply with. Other areas not covered by permit or interim status, which are inside these facilities and </a:t>
            </a:r>
            <a:r>
              <a:rPr lang="en-US" sz="3200" i="1" dirty="0">
                <a:solidFill>
                  <a:schemeClr val="bg2"/>
                </a:solidFill>
              </a:rPr>
              <a:t>which could have uncontrolled releases of hazardous substances</a:t>
            </a:r>
            <a:r>
              <a:rPr lang="en-US" sz="3200" dirty="0">
                <a:solidFill>
                  <a:schemeClr val="bg2"/>
                </a:solidFill>
              </a:rPr>
              <a:t>.</a:t>
            </a:r>
            <a:endParaRPr lang="es-EC" sz="3200" dirty="0">
              <a:solidFill>
                <a:schemeClr val="bg2"/>
              </a:solidFill>
            </a:endParaRPr>
          </a:p>
        </p:txBody>
      </p:sp>
    </p:spTree>
    <p:extLst>
      <p:ext uri="{BB962C8B-B14F-4D97-AF65-F5344CB8AC3E}">
        <p14:creationId xmlns:p14="http://schemas.microsoft.com/office/powerpoint/2010/main" val="1302721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Related image">
            <a:extLst>
              <a:ext uri="{FF2B5EF4-FFF2-40B4-BE49-F238E27FC236}">
                <a16:creationId xmlns:a16="http://schemas.microsoft.com/office/drawing/2014/main" id="{1BA7B7E6-5D63-4938-BFB2-578CD6E0FD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8573"/>
            <a:ext cx="17526000" cy="10278427"/>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36095" y="419100"/>
            <a:ext cx="7353300" cy="715581"/>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81000" y="5343585"/>
            <a:ext cx="17526000" cy="45243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dirty="0">
                <a:solidFill>
                  <a:schemeClr val="bg2"/>
                </a:solidFill>
              </a:rPr>
              <a:t>Operations that generate hazardous waste but are </a:t>
            </a:r>
            <a:r>
              <a:rPr lang="en-US" sz="3200" i="1" dirty="0">
                <a:solidFill>
                  <a:schemeClr val="bg2"/>
                </a:solidFill>
              </a:rPr>
              <a:t>not</a:t>
            </a:r>
            <a:r>
              <a:rPr lang="en-US" sz="3200" b="1" dirty="0">
                <a:solidFill>
                  <a:schemeClr val="bg2"/>
                </a:solidFill>
              </a:rPr>
              <a:t> TSD facilities</a:t>
            </a:r>
            <a:r>
              <a:rPr lang="en-US" sz="3200" dirty="0">
                <a:solidFill>
                  <a:schemeClr val="bg2"/>
                </a:solidFill>
              </a:rPr>
              <a:t> are also covered by HAZWOPER. Manufacturing facilities that have the potential for an emergency to occur due to an uncontrolled release of hazardous substances. Conditionally-exempt small quantity generators and generators who store hazardous waste less than 90 days are covered by HAZWOPER standard.</a:t>
            </a:r>
            <a:endParaRPr lang="es-EC" sz="3200" dirty="0">
              <a:solidFill>
                <a:schemeClr val="bg2"/>
              </a:solidFill>
            </a:endParaRPr>
          </a:p>
          <a:p>
            <a:r>
              <a:rPr lang="en-US" sz="3200" b="1" dirty="0">
                <a:solidFill>
                  <a:schemeClr val="bg2"/>
                </a:solidFill>
              </a:rPr>
              <a:t>Emergency response operations</a:t>
            </a:r>
            <a:r>
              <a:rPr lang="en-US" sz="3200" dirty="0">
                <a:solidFill>
                  <a:schemeClr val="bg2"/>
                </a:solidFill>
              </a:rPr>
              <a:t> can occur at public and private facilities, research laboratories, universities, chemical facilities, railroads, roads/highways, and any location with the potential for accidental releases of hazardous substances. </a:t>
            </a:r>
          </a:p>
          <a:p>
            <a:r>
              <a:rPr lang="en-US" sz="3200" dirty="0">
                <a:solidFill>
                  <a:schemeClr val="bg2"/>
                </a:solidFill>
              </a:rPr>
              <a:t>For those operations employers must comply with the HAZWOPER standard.</a:t>
            </a:r>
          </a:p>
        </p:txBody>
      </p:sp>
    </p:spTree>
    <p:extLst>
      <p:ext uri="{BB962C8B-B14F-4D97-AF65-F5344CB8AC3E}">
        <p14:creationId xmlns:p14="http://schemas.microsoft.com/office/powerpoint/2010/main" val="31554376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86F2A567-B86F-42C9-A641-ED241599F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980" y="0"/>
            <a:ext cx="16780040" cy="10287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753980" y="145800"/>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729917" y="6743700"/>
            <a:ext cx="16780040" cy="3046988"/>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u="sng" dirty="0">
                <a:solidFill>
                  <a:schemeClr val="bg2"/>
                </a:solidFill>
              </a:rPr>
              <a:t>PREPARE AND TRAIN</a:t>
            </a:r>
          </a:p>
          <a:p>
            <a:pPr algn="just"/>
            <a:r>
              <a:rPr lang="en-US" sz="3200" dirty="0">
                <a:solidFill>
                  <a:schemeClr val="bg2"/>
                </a:solidFill>
              </a:rPr>
              <a:t>It is critical to ensure that employers and workers have the proper equipment, know where to go, and know how to stay safe and healthy in the event of an actual emergency.</a:t>
            </a:r>
          </a:p>
          <a:p>
            <a:pPr marL="457200" lvl="0" indent="-457200" algn="just" defTabSz="914400">
              <a:buFont typeface="Arial" panose="020B0604020202020204" pitchFamily="34" charset="0"/>
              <a:buChar char="•"/>
              <a:defRPr/>
            </a:pPr>
            <a:r>
              <a:rPr lang="en-US" sz="3200" dirty="0">
                <a:solidFill>
                  <a:schemeClr val="bg2"/>
                </a:solidFill>
              </a:rPr>
              <a:t> Employers with workers in operations subject to HAZWOPER must prepare and train their workers for hazardous substance emergencies and emergency response and cleanup activities.</a:t>
            </a:r>
            <a:endParaRPr lang="es-EC" sz="3200" dirty="0">
              <a:solidFill>
                <a:schemeClr val="bg2"/>
              </a:solidFill>
            </a:endParaRPr>
          </a:p>
        </p:txBody>
      </p:sp>
    </p:spTree>
    <p:extLst>
      <p:ext uri="{BB962C8B-B14F-4D97-AF65-F5344CB8AC3E}">
        <p14:creationId xmlns:p14="http://schemas.microsoft.com/office/powerpoint/2010/main" val="3917513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4F360213-B3E9-49F1-98BD-4FF31C449407}"/>
              </a:ext>
            </a:extLst>
          </p:cNvPr>
          <p:cNvSpPr/>
          <p:nvPr/>
        </p:nvSpPr>
        <p:spPr>
          <a:xfrm>
            <a:off x="0" y="2142677"/>
            <a:ext cx="8704666" cy="6001643"/>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2800">
              <a:solidFill>
                <a:schemeClr val="tx1"/>
              </a:solidFill>
            </a:endParaRPr>
          </a:p>
        </p:txBody>
      </p:sp>
      <p:sp>
        <p:nvSpPr>
          <p:cNvPr id="12" name="Title 7"/>
          <p:cNvSpPr txBox="1">
            <a:spLocks/>
          </p:cNvSpPr>
          <p:nvPr/>
        </p:nvSpPr>
        <p:spPr>
          <a:xfrm>
            <a:off x="0" y="503591"/>
            <a:ext cx="7353300" cy="71558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323760" y="2881340"/>
            <a:ext cx="8081211" cy="4524315"/>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dirty="0"/>
              <a:t>OSHA's Role in Emergency Response</a:t>
            </a:r>
          </a:p>
          <a:p>
            <a:endParaRPr lang="es-EC" sz="3200" dirty="0"/>
          </a:p>
          <a:p>
            <a:r>
              <a:rPr lang="en-US" sz="3200" dirty="0"/>
              <a:t>OSHA helps protect the safety and health of response and recovery workers. In addition to enforcement and compliance assistance activities, OSHA can provide technical assistance and support to federal, state, local, tribal, territorial, and insular area agencies.</a:t>
            </a:r>
            <a:endParaRPr lang="es-EC" sz="3200" dirty="0"/>
          </a:p>
        </p:txBody>
      </p:sp>
      <p:pic>
        <p:nvPicPr>
          <p:cNvPr id="8194" name="Picture 2" descr="Related image">
            <a:extLst>
              <a:ext uri="{FF2B5EF4-FFF2-40B4-BE49-F238E27FC236}">
                <a16:creationId xmlns:a16="http://schemas.microsoft.com/office/drawing/2014/main" id="{BD13AD30-76D5-4DCA-BE26-4BB4A02D4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04666" y="2142678"/>
            <a:ext cx="9582613" cy="6001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795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4" name="Picture 8" descr="Related image">
            <a:extLst>
              <a:ext uri="{FF2B5EF4-FFF2-40B4-BE49-F238E27FC236}">
                <a16:creationId xmlns:a16="http://schemas.microsoft.com/office/drawing/2014/main" id="{3B6D9C55-664D-4593-8F35-A794CA4EB6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1828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7"/>
          <p:cNvSpPr txBox="1">
            <a:spLocks/>
          </p:cNvSpPr>
          <p:nvPr/>
        </p:nvSpPr>
        <p:spPr>
          <a:xfrm>
            <a:off x="990600" y="571500"/>
            <a:ext cx="7543800" cy="75713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sz="4800" dirty="0">
                <a:solidFill>
                  <a:schemeClr val="bg2"/>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457200" y="6667500"/>
            <a:ext cx="17373600" cy="255454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3200" b="1" dirty="0">
                <a:solidFill>
                  <a:schemeClr val="bg2"/>
                </a:solidFill>
              </a:rPr>
              <a:t>Summation:</a:t>
            </a:r>
          </a:p>
          <a:p>
            <a:endParaRPr lang="es-EC" sz="3200" dirty="0">
              <a:solidFill>
                <a:schemeClr val="bg2"/>
              </a:solidFill>
            </a:endParaRPr>
          </a:p>
          <a:p>
            <a:r>
              <a:rPr lang="en-US" sz="3200" dirty="0">
                <a:solidFill>
                  <a:schemeClr val="bg2"/>
                </a:solidFill>
              </a:rPr>
              <a:t>The HAZWOPER standard provides employers, emergency response workers, and other workers potentially exposed to hazardous substances information and training to improve workplace safety and health and reduce workplace injuries and illnesses.</a:t>
            </a:r>
            <a:endParaRPr lang="es-EC" sz="3200" dirty="0">
              <a:solidFill>
                <a:schemeClr val="bg2"/>
              </a:solidFill>
            </a:endParaRPr>
          </a:p>
        </p:txBody>
      </p:sp>
    </p:spTree>
    <p:extLst>
      <p:ext uri="{BB962C8B-B14F-4D97-AF65-F5344CB8AC3E}">
        <p14:creationId xmlns:p14="http://schemas.microsoft.com/office/powerpoint/2010/main" val="32049039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posición de imagen 5">
            <a:extLst>
              <a:ext uri="{FF2B5EF4-FFF2-40B4-BE49-F238E27FC236}">
                <a16:creationId xmlns:a16="http://schemas.microsoft.com/office/drawing/2014/main" id="{5725B15D-FD95-4859-8BA5-C7B3A470B0B5}"/>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t="8420" b="11808"/>
          <a:stretch/>
        </p:blipFill>
        <p:spPr>
          <a:xfrm>
            <a:off x="0" y="-1"/>
            <a:ext cx="18288000" cy="10268953"/>
          </a:xfrm>
        </p:spPr>
      </p:pic>
      <p:grpSp>
        <p:nvGrpSpPr>
          <p:cNvPr id="21" name="Group 20"/>
          <p:cNvGrpSpPr/>
          <p:nvPr/>
        </p:nvGrpSpPr>
        <p:grpSpPr>
          <a:xfrm>
            <a:off x="33130" y="18048"/>
            <a:ext cx="18288000" cy="10343382"/>
            <a:chOff x="-1290422" y="-50895"/>
            <a:chExt cx="7617040" cy="10132502"/>
          </a:xfrm>
        </p:grpSpPr>
        <p:sp>
          <p:nvSpPr>
            <p:cNvPr id="5" name="Rectangle 4"/>
            <p:cNvSpPr/>
            <p:nvPr/>
          </p:nvSpPr>
          <p:spPr>
            <a:xfrm>
              <a:off x="-1290422" y="-50895"/>
              <a:ext cx="7617040" cy="10132502"/>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311722" y="1183705"/>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208260" y="2907880"/>
              <a:ext cx="6004997" cy="4942304"/>
            </a:xfrm>
            <a:prstGeom prst="rect">
              <a:avLst/>
            </a:prstGeom>
            <a:noFill/>
          </p:spPr>
          <p:txBody>
            <a:bodyPr wrap="square" rtlCol="0">
              <a:spAutoFit/>
            </a:bodyPr>
            <a:lstStyle/>
            <a:p>
              <a:pPr algn="ctr">
                <a:lnSpc>
                  <a:spcPct val="150000"/>
                </a:lnSpc>
              </a:pPr>
              <a:r>
                <a:rPr lang="en-US" sz="4400" b="1" dirty="0">
                  <a:solidFill>
                    <a:schemeClr val="bg2"/>
                  </a:solidFill>
                </a:rPr>
                <a:t>It is critical that employers and workers understand the scope and application of the HAZWOPER standard and determine which sections apply to their specific operations.</a:t>
              </a:r>
            </a:p>
            <a:p>
              <a:pPr algn="ctr">
                <a:lnSpc>
                  <a:spcPct val="150000"/>
                </a:lnSpc>
              </a:pPr>
              <a:endParaRPr lang="en-US" sz="4400" b="1" dirty="0">
                <a:solidFill>
                  <a:schemeClr val="bg2"/>
                </a:solidFill>
              </a:endParaRP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800100"/>
            <a:ext cx="17183100" cy="1962076"/>
          </a:xfrm>
        </p:spPr>
        <p:txBody>
          <a:bodyPr/>
          <a:lstStyle/>
          <a:p>
            <a:r>
              <a:rPr lang="en-US" dirty="0"/>
              <a:t>HAZWOPER</a:t>
            </a:r>
            <a:br>
              <a:rPr lang="es-EC" dirty="0"/>
            </a:br>
            <a:br>
              <a:rPr lang="es-EC" dirty="0"/>
            </a:br>
            <a:endParaRPr lang="en-US" dirty="0"/>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1028" name="Picture 4" descr="HAZWOPER Refresher OSHA 8-Hour, 24-Hour, 40-Hour Training Online">
            <a:extLst>
              <a:ext uri="{FF2B5EF4-FFF2-40B4-BE49-F238E27FC236}">
                <a16:creationId xmlns:a16="http://schemas.microsoft.com/office/drawing/2014/main" id="{2FDDD083-144B-4FA4-9F34-605D0D1F8AE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7" b="13636"/>
          <a:stretch/>
        </p:blipFill>
        <p:spPr bwMode="auto">
          <a:xfrm>
            <a:off x="3676650" y="2881312"/>
            <a:ext cx="11353800" cy="452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Marcador de posición de imagen 10">
            <a:extLst>
              <a:ext uri="{FF2B5EF4-FFF2-40B4-BE49-F238E27FC236}">
                <a16:creationId xmlns:a16="http://schemas.microsoft.com/office/drawing/2014/main" id="{07ADBC91-283A-491F-AB3B-172E96252D9E}"/>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rcRect t="7707" b="7707"/>
          <a:stretch>
            <a:fillRect/>
          </a:stretch>
        </p:blipFill>
        <p:spPr/>
      </p:pic>
      <p:grpSp>
        <p:nvGrpSpPr>
          <p:cNvPr id="21" name="Group 20"/>
          <p:cNvGrpSpPr/>
          <p:nvPr/>
        </p:nvGrpSpPr>
        <p:grpSpPr>
          <a:xfrm>
            <a:off x="-12198" y="0"/>
            <a:ext cx="8963526" cy="10287000"/>
            <a:chOff x="0" y="0"/>
            <a:chExt cx="6400800" cy="10287000"/>
          </a:xfrm>
        </p:grpSpPr>
        <p:sp>
          <p:nvSpPr>
            <p:cNvPr id="5" name="Rectangle 4"/>
            <p:cNvSpPr/>
            <p:nvPr/>
          </p:nvSpPr>
          <p:spPr>
            <a:xfrm>
              <a:off x="0" y="0"/>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bg2"/>
                </a:solidFill>
              </a:endParaRPr>
            </a:p>
          </p:txBody>
        </p:sp>
        <p:sp>
          <p:nvSpPr>
            <p:cNvPr id="7" name="TextBox 6"/>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612061" y="2555756"/>
              <a:ext cx="4868896" cy="3416320"/>
            </a:xfrm>
            <a:prstGeom prst="rect">
              <a:avLst/>
            </a:prstGeom>
            <a:noFill/>
          </p:spPr>
          <p:txBody>
            <a:bodyPr wrap="square" rtlCol="0">
              <a:spAutoFit/>
            </a:bodyPr>
            <a:lstStyle/>
            <a:p>
              <a:r>
                <a:rPr lang="en-US" dirty="0">
                  <a:solidFill>
                    <a:schemeClr val="bg2"/>
                  </a:solidFill>
                </a:rPr>
                <a:t>HAZWOPER is not an anacronym. It means Hazardous Waste Operations and Emergency Response. OSHA issued the HAZWOPER Standard Regulation in March 6 / 89 to protect workers in the handling of hazardous substances safely and effectively. The HAZWOPER standard is referenced as </a:t>
              </a:r>
              <a:r>
                <a:rPr lang="en-US" dirty="0">
                  <a:solidFill>
                    <a:schemeClr val="bg2"/>
                  </a:solidFill>
                  <a:hlinkClick r:id="rId4" tooltip="29 CFR 1910.120">
                    <a:extLst>
                      <a:ext uri="{A12FA001-AC4F-418D-AE19-62706E023703}">
                        <ahyp:hlinkClr xmlns:ahyp="http://schemas.microsoft.com/office/drawing/2018/hyperlinkcolor" val="tx"/>
                      </a:ext>
                    </a:extLst>
                  </a:hlinkClick>
                </a:rPr>
                <a:t>29 CFR 1910.120</a:t>
              </a:r>
              <a:r>
                <a:rPr lang="en-US" dirty="0">
                  <a:solidFill>
                    <a:schemeClr val="bg2"/>
                  </a:solidFill>
                </a:rPr>
                <a:t>.</a:t>
              </a:r>
              <a:endParaRPr lang="es-EC" dirty="0">
                <a:solidFill>
                  <a:schemeClr val="bg2"/>
                </a:solidFill>
              </a:endParaRP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5">
            <a:extLst>
              <a:ext uri="{FF2B5EF4-FFF2-40B4-BE49-F238E27FC236}">
                <a16:creationId xmlns:a16="http://schemas.microsoft.com/office/drawing/2014/main" id="{903B2CD7-1295-4350-BCCE-143EF7714B0E}"/>
              </a:ext>
            </a:extLst>
          </p:cNvPr>
          <p:cNvPicPr>
            <a:picLocks noChangeAspect="1"/>
          </p:cNvPicPr>
          <p:nvPr/>
        </p:nvPicPr>
        <p:blipFill>
          <a:blip r:embed="rId3">
            <a:extLst>
              <a:ext uri="{28A0092B-C50C-407E-A947-70E740481C1C}">
                <a14:useLocalDpi xmlns:a14="http://schemas.microsoft.com/office/drawing/2010/main" val="0"/>
              </a:ext>
            </a:extLst>
          </a:blip>
          <a:srcRect t="3499" b="3499"/>
          <a:stretch>
            <a:fillRect/>
          </a:stretch>
        </p:blipFill>
        <p:spPr>
          <a:xfrm>
            <a:off x="0" y="0"/>
            <a:ext cx="18288000" cy="10287000"/>
          </a:xfrm>
          <a:prstGeom prst="rect">
            <a:avLst/>
          </a:prstGeom>
        </p:spPr>
      </p:pic>
      <p:sp>
        <p:nvSpPr>
          <p:cNvPr id="8" name="Title 7"/>
          <p:cNvSpPr>
            <a:spLocks noGrp="1"/>
          </p:cNvSpPr>
          <p:nvPr>
            <p:ph type="title"/>
          </p:nvPr>
        </p:nvSpPr>
        <p:spPr>
          <a:xfrm>
            <a:off x="762000" y="800100"/>
            <a:ext cx="6438900" cy="990689"/>
          </a:xfr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What’s the Danger?</a:t>
            </a:r>
            <a:endParaRPr lang="uk-UA" dirty="0"/>
          </a:p>
        </p:txBody>
      </p:sp>
      <p:sp>
        <p:nvSpPr>
          <p:cNvPr id="11" name="Rectangle 10"/>
          <p:cNvSpPr/>
          <p:nvPr/>
        </p:nvSpPr>
        <p:spPr>
          <a:xfrm>
            <a:off x="457199" y="5829300"/>
            <a:ext cx="17373601" cy="4031873"/>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3200" b="1" dirty="0"/>
              <a:t>How is the HAZWOPER Standard applied in the workplace and generally in our communities?</a:t>
            </a:r>
          </a:p>
          <a:p>
            <a:endParaRPr lang="es-EC" sz="3200" dirty="0"/>
          </a:p>
          <a:p>
            <a:r>
              <a:rPr lang="en-US" sz="3200" dirty="0"/>
              <a:t>The HAZWOPER standard covers employers performing in three categories of work operations:</a:t>
            </a:r>
            <a:endParaRPr lang="es-EC" sz="3200" dirty="0"/>
          </a:p>
          <a:p>
            <a:pPr marL="171450" lvl="0" indent="-171450">
              <a:buFont typeface="Arial" panose="020B0604020202020204" pitchFamily="34" charset="0"/>
              <a:buChar char="•"/>
            </a:pPr>
            <a:r>
              <a:rPr lang="en-US" sz="3200" dirty="0"/>
              <a:t>Hazardous waste site cleanup operations. </a:t>
            </a:r>
            <a:endParaRPr lang="es-EC" sz="3200" dirty="0"/>
          </a:p>
          <a:p>
            <a:pPr marL="171450" lvl="0" indent="-171450">
              <a:buFont typeface="Arial" panose="020B0604020202020204" pitchFamily="34" charset="0"/>
              <a:buChar char="•"/>
            </a:pPr>
            <a:r>
              <a:rPr lang="en-US" sz="3200" dirty="0"/>
              <a:t>Operations involving hazardous waste that are conducted at treatment, storage, and disposal (TSD) facilities. </a:t>
            </a:r>
            <a:endParaRPr lang="es-EC" sz="3200" dirty="0"/>
          </a:p>
          <a:p>
            <a:pPr marL="171450" lvl="0" indent="-171450">
              <a:buFont typeface="Arial" panose="020B0604020202020204" pitchFamily="34" charset="0"/>
              <a:buChar char="•"/>
            </a:pPr>
            <a:r>
              <a:rPr lang="en-US" sz="3200" dirty="0"/>
              <a:t>Emergency response operations involving hazardous substance releases.</a:t>
            </a:r>
            <a:endParaRPr lang="es-EC" sz="3200" dirty="0"/>
          </a:p>
        </p:txBody>
      </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F95559D6-2657-457A-BD53-59DE5BFAAC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33" y="1388918"/>
            <a:ext cx="18193133" cy="8873837"/>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872454" y="659496"/>
            <a:ext cx="6438900" cy="757130"/>
          </a:xfrm>
          <a:ln/>
        </p:spPr>
        <p:style>
          <a:lnRef idx="2">
            <a:schemeClr val="dk1"/>
          </a:lnRef>
          <a:fillRef idx="1">
            <a:schemeClr val="lt1"/>
          </a:fillRef>
          <a:effectRef idx="0">
            <a:schemeClr val="dk1"/>
          </a:effectRef>
          <a:fontRef idx="minor">
            <a:schemeClr val="dk1"/>
          </a:fontRef>
        </p:style>
        <p:txBody>
          <a:bodyPr/>
          <a:lstStyle/>
          <a:p>
            <a:r>
              <a:rPr lang="en-US" sz="4800" dirty="0">
                <a:solidFill>
                  <a:schemeClr val="tx1"/>
                </a:solidFill>
              </a:rPr>
              <a:t>What’s the Danger?</a:t>
            </a:r>
            <a:endParaRPr lang="uk-UA" sz="4800" dirty="0">
              <a:solidFill>
                <a:schemeClr val="tx1"/>
              </a:solidFill>
            </a:endParaRPr>
          </a:p>
        </p:txBody>
      </p:sp>
      <p:sp>
        <p:nvSpPr>
          <p:cNvPr id="11" name="Rectangle 10"/>
          <p:cNvSpPr/>
          <p:nvPr/>
        </p:nvSpPr>
        <p:spPr>
          <a:xfrm>
            <a:off x="495299" y="2640976"/>
            <a:ext cx="17297400" cy="698652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p>
            <a:r>
              <a:rPr lang="en-US" sz="3200" b="1" dirty="0">
                <a:solidFill>
                  <a:schemeClr val="bg2"/>
                </a:solidFill>
              </a:rPr>
              <a:t>WHEN DOES HAZWOPER APPLY?</a:t>
            </a:r>
          </a:p>
          <a:p>
            <a:endParaRPr lang="es-EC" sz="3200" b="1" dirty="0">
              <a:solidFill>
                <a:schemeClr val="bg2"/>
              </a:solidFill>
            </a:endParaRPr>
          </a:p>
          <a:p>
            <a:r>
              <a:rPr lang="en-US" sz="3200" dirty="0">
                <a:solidFill>
                  <a:schemeClr val="bg2"/>
                </a:solidFill>
              </a:rPr>
              <a:t>The term "emergency response" often applies generally to any activity requiring immediate attention. Under HAZWOPER, this term applies specifically to response activities where there is an </a:t>
            </a:r>
            <a:r>
              <a:rPr lang="en-US" sz="3200" i="1" dirty="0">
                <a:solidFill>
                  <a:schemeClr val="bg2"/>
                </a:solidFill>
              </a:rPr>
              <a:t>uncontrolled release of a hazardous substance</a:t>
            </a:r>
            <a:r>
              <a:rPr lang="en-US" sz="3200" dirty="0">
                <a:solidFill>
                  <a:schemeClr val="bg2"/>
                </a:solidFill>
              </a:rPr>
              <a:t>, or where an </a:t>
            </a:r>
            <a:r>
              <a:rPr lang="en-US" sz="3200" i="1" dirty="0">
                <a:solidFill>
                  <a:schemeClr val="bg2"/>
                </a:solidFill>
              </a:rPr>
              <a:t>uncontrolled release</a:t>
            </a:r>
            <a:r>
              <a:rPr lang="en-US" sz="3200" dirty="0">
                <a:solidFill>
                  <a:schemeClr val="bg2"/>
                </a:solidFill>
              </a:rPr>
              <a:t> is likely. </a:t>
            </a:r>
          </a:p>
          <a:p>
            <a:r>
              <a:rPr lang="en-US" sz="3200" dirty="0">
                <a:solidFill>
                  <a:schemeClr val="bg2"/>
                </a:solidFill>
              </a:rPr>
              <a:t>EXAMPLES:</a:t>
            </a:r>
            <a:endParaRPr lang="es-EC" sz="3200" dirty="0">
              <a:solidFill>
                <a:schemeClr val="bg2"/>
              </a:solidFill>
            </a:endParaRPr>
          </a:p>
          <a:p>
            <a:pPr marL="457200" lvl="0" indent="-457200">
              <a:buFont typeface="Arial" panose="020B0604020202020204" pitchFamily="34" charset="0"/>
              <a:buChar char="•"/>
            </a:pPr>
            <a:r>
              <a:rPr lang="en-US" sz="3200" dirty="0">
                <a:solidFill>
                  <a:schemeClr val="bg2"/>
                </a:solidFill>
              </a:rPr>
              <a:t>Leaking of a hazardous substance from a storage tank or container.</a:t>
            </a:r>
            <a:endParaRPr lang="es-EC" sz="3200" dirty="0">
              <a:solidFill>
                <a:schemeClr val="bg2"/>
              </a:solidFill>
            </a:endParaRPr>
          </a:p>
          <a:p>
            <a:pPr marL="457200" lvl="0" indent="-457200">
              <a:buFont typeface="Arial" panose="020B0604020202020204" pitchFamily="34" charset="0"/>
              <a:buChar char="•"/>
            </a:pPr>
            <a:r>
              <a:rPr lang="en-US" sz="3200" dirty="0">
                <a:solidFill>
                  <a:schemeClr val="bg2"/>
                </a:solidFill>
              </a:rPr>
              <a:t>An overturned truck or railcar carrying hazardous materials.</a:t>
            </a:r>
            <a:endParaRPr lang="es-EC" sz="3200" dirty="0">
              <a:solidFill>
                <a:schemeClr val="bg2"/>
              </a:solidFill>
            </a:endParaRPr>
          </a:p>
          <a:p>
            <a:pPr marL="457200" lvl="0" indent="-457200">
              <a:buFont typeface="Arial" panose="020B0604020202020204" pitchFamily="34" charset="0"/>
              <a:buChar char="•"/>
            </a:pPr>
            <a:r>
              <a:rPr lang="en-US" sz="3200" dirty="0">
                <a:solidFill>
                  <a:schemeClr val="bg2"/>
                </a:solidFill>
              </a:rPr>
              <a:t>Chemical fires.</a:t>
            </a:r>
            <a:endParaRPr lang="es-EC" sz="3200" dirty="0">
              <a:solidFill>
                <a:schemeClr val="bg2"/>
              </a:solidFill>
            </a:endParaRPr>
          </a:p>
          <a:p>
            <a:pPr marL="457200" lvl="0" indent="-457200">
              <a:buFont typeface="Arial" panose="020B0604020202020204" pitchFamily="34" charset="0"/>
              <a:buChar char="•"/>
            </a:pPr>
            <a:r>
              <a:rPr lang="en-US" sz="3200" dirty="0">
                <a:solidFill>
                  <a:schemeClr val="bg2"/>
                </a:solidFill>
              </a:rPr>
              <a:t>Mechanical breakdown in a chemical process.</a:t>
            </a:r>
            <a:endParaRPr lang="es-EC" sz="3200" dirty="0">
              <a:solidFill>
                <a:schemeClr val="bg2"/>
              </a:solidFill>
            </a:endParaRPr>
          </a:p>
          <a:p>
            <a:pPr marL="457200" lvl="0" indent="-457200">
              <a:buFont typeface="Arial" panose="020B0604020202020204" pitchFamily="34" charset="0"/>
              <a:buChar char="•"/>
            </a:pPr>
            <a:r>
              <a:rPr lang="en-US" sz="3200" dirty="0">
                <a:solidFill>
                  <a:schemeClr val="bg2"/>
                </a:solidFill>
              </a:rPr>
              <a:t>Excavating/trenching buried contaminants or toxins.</a:t>
            </a:r>
            <a:endParaRPr lang="es-EC" sz="3200" dirty="0">
              <a:solidFill>
                <a:schemeClr val="bg2"/>
              </a:solidFill>
            </a:endParaRPr>
          </a:p>
          <a:p>
            <a:pPr marL="457200" lvl="0" indent="-457200">
              <a:buFont typeface="Arial" panose="020B0604020202020204" pitchFamily="34" charset="0"/>
              <a:buChar char="•"/>
            </a:pPr>
            <a:r>
              <a:rPr lang="en-US" sz="3200" dirty="0">
                <a:solidFill>
                  <a:schemeClr val="bg2"/>
                </a:solidFill>
              </a:rPr>
              <a:t>Site preparation uncovering buried hazardous waste, and</a:t>
            </a:r>
            <a:endParaRPr lang="es-EC" sz="3200" dirty="0">
              <a:solidFill>
                <a:schemeClr val="bg2"/>
              </a:solidFill>
            </a:endParaRPr>
          </a:p>
          <a:p>
            <a:pPr marL="457200" lvl="0" indent="-457200">
              <a:buFont typeface="Arial" panose="020B0604020202020204" pitchFamily="34" charset="0"/>
              <a:buChar char="•"/>
            </a:pPr>
            <a:r>
              <a:rPr lang="en-US" sz="3200" dirty="0">
                <a:solidFill>
                  <a:schemeClr val="bg2"/>
                </a:solidFill>
              </a:rPr>
              <a:t>Building earthen berms to contain hazardous waste runoff.</a:t>
            </a:r>
            <a:endParaRPr lang="es-EC" sz="3200" dirty="0">
              <a:solidFill>
                <a:schemeClr val="bg2"/>
              </a:solidFill>
            </a:endParaRPr>
          </a:p>
          <a:p>
            <a:endParaRPr lang="es-EC" sz="3200" dirty="0">
              <a:solidFill>
                <a:schemeClr val="bg2"/>
              </a:solidFill>
            </a:endParaRPr>
          </a:p>
        </p:txBody>
      </p:sp>
    </p:spTree>
    <p:extLst>
      <p:ext uri="{BB962C8B-B14F-4D97-AF65-F5344CB8AC3E}">
        <p14:creationId xmlns:p14="http://schemas.microsoft.com/office/powerpoint/2010/main" val="10509209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19202BEB-C32A-4C2E-8E3B-B5EF870481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9725" y="1866900"/>
            <a:ext cx="11118275" cy="7568512"/>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8C4B7C3-C121-436D-8ECC-7D9A2BF0C9A5}"/>
              </a:ext>
            </a:extLst>
          </p:cNvPr>
          <p:cNvSpPr/>
          <p:nvPr/>
        </p:nvSpPr>
        <p:spPr>
          <a:xfrm>
            <a:off x="0" y="1898072"/>
            <a:ext cx="8458200" cy="7478970"/>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2800">
              <a:solidFill>
                <a:schemeClr val="tx1"/>
              </a:solidFill>
            </a:endParaRPr>
          </a:p>
        </p:txBody>
      </p:sp>
      <p:sp>
        <p:nvSpPr>
          <p:cNvPr id="8" name="Title 7"/>
          <p:cNvSpPr>
            <a:spLocks noGrp="1"/>
          </p:cNvSpPr>
          <p:nvPr>
            <p:ph type="title"/>
          </p:nvPr>
        </p:nvSpPr>
        <p:spPr>
          <a:xfrm>
            <a:off x="1143000" y="851588"/>
            <a:ext cx="6438900" cy="757130"/>
          </a:xfrm>
          <a:ln/>
        </p:spPr>
        <p:style>
          <a:lnRef idx="2">
            <a:schemeClr val="dk1"/>
          </a:lnRef>
          <a:fillRef idx="1">
            <a:schemeClr val="lt1"/>
          </a:fillRef>
          <a:effectRef idx="0">
            <a:schemeClr val="dk1"/>
          </a:effectRef>
          <a:fontRef idx="minor">
            <a:schemeClr val="dk1"/>
          </a:fontRef>
        </p:style>
        <p:txBody>
          <a:bodyPr/>
          <a:lstStyle/>
          <a:p>
            <a:r>
              <a:rPr lang="en-US" sz="4800" dirty="0">
                <a:solidFill>
                  <a:schemeClr val="tx1"/>
                </a:solidFill>
              </a:rPr>
              <a:t>What’s the Danger?</a:t>
            </a:r>
            <a:endParaRPr lang="uk-UA" sz="4800" dirty="0">
              <a:solidFill>
                <a:schemeClr val="tx1"/>
              </a:solidFill>
            </a:endParaRPr>
          </a:p>
        </p:txBody>
      </p:sp>
      <p:sp>
        <p:nvSpPr>
          <p:cNvPr id="11" name="Rectangle 10"/>
          <p:cNvSpPr/>
          <p:nvPr/>
        </p:nvSpPr>
        <p:spPr>
          <a:xfrm>
            <a:off x="0" y="1870364"/>
            <a:ext cx="8458200" cy="7478970"/>
          </a:xfrm>
          <a:prstGeom prst="rect">
            <a:avLst/>
          </a:prstGeom>
          <a:solidFill>
            <a:schemeClr val="tx1">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a:spAutoFit/>
          </a:bodyPr>
          <a:lstStyle/>
          <a:p>
            <a:r>
              <a:rPr lang="en-US" sz="3200" b="1" dirty="0">
                <a:solidFill>
                  <a:schemeClr val="bg2"/>
                </a:solidFill>
              </a:rPr>
              <a:t>WHEN DOES HAZWOPER NOT APPLY?</a:t>
            </a:r>
            <a:endParaRPr lang="es-EC" sz="3200" dirty="0">
              <a:solidFill>
                <a:schemeClr val="bg2"/>
              </a:solidFill>
            </a:endParaRPr>
          </a:p>
          <a:p>
            <a:endParaRPr lang="en-US" sz="3200" dirty="0">
              <a:solidFill>
                <a:schemeClr val="bg2"/>
              </a:solidFill>
            </a:endParaRPr>
          </a:p>
          <a:p>
            <a:r>
              <a:rPr lang="en-US" sz="3200" dirty="0">
                <a:solidFill>
                  <a:schemeClr val="bg2"/>
                </a:solidFill>
              </a:rPr>
              <a:t>HAZWOPER does not apply to the </a:t>
            </a:r>
            <a:r>
              <a:rPr lang="en-US" sz="3200" i="1" dirty="0">
                <a:solidFill>
                  <a:schemeClr val="bg2"/>
                </a:solidFill>
              </a:rPr>
              <a:t>accidental or foreseeable release of a hazardous substance</a:t>
            </a:r>
            <a:r>
              <a:rPr lang="en-US" sz="3200" b="1" dirty="0">
                <a:solidFill>
                  <a:schemeClr val="bg2"/>
                </a:solidFill>
              </a:rPr>
              <a:t> that is limited in quantity, and poses no emergency or significant threat to the safety and health of workers in the immediate vicinity</a:t>
            </a:r>
            <a:r>
              <a:rPr lang="en-US" sz="3200" dirty="0">
                <a:solidFill>
                  <a:schemeClr val="bg2"/>
                </a:solidFill>
              </a:rPr>
              <a:t>. Such incidents, referred to as "incidental releases" in the definition of "emergency response or responding to emergencies" at 29 CFR 1910.120(a)(3), are limited in quantity, exposure potential, or toxicity, and have no potential of becoming emergencies within a short time frame. </a:t>
            </a:r>
            <a:endParaRPr lang="es-EC" sz="3200" dirty="0">
              <a:solidFill>
                <a:schemeClr val="bg2"/>
              </a:solidFill>
            </a:endParaRPr>
          </a:p>
          <a:p>
            <a:endParaRPr lang="es-EC" sz="3200" dirty="0">
              <a:solidFill>
                <a:schemeClr val="bg2"/>
              </a:solidFill>
            </a:endParaRPr>
          </a:p>
        </p:txBody>
      </p:sp>
    </p:spTree>
    <p:extLst>
      <p:ext uri="{BB962C8B-B14F-4D97-AF65-F5344CB8AC3E}">
        <p14:creationId xmlns:p14="http://schemas.microsoft.com/office/powerpoint/2010/main" val="1962898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136EDC2F-FB76-4D95-981D-ABB9CE69656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725"/>
          <a:stretch/>
        </p:blipFill>
        <p:spPr bwMode="auto">
          <a:xfrm>
            <a:off x="6927" y="1884217"/>
            <a:ext cx="9885218" cy="7947167"/>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68C4B7C3-C121-436D-8ECC-7D9A2BF0C9A5}"/>
              </a:ext>
            </a:extLst>
          </p:cNvPr>
          <p:cNvSpPr/>
          <p:nvPr/>
        </p:nvSpPr>
        <p:spPr>
          <a:xfrm>
            <a:off x="9137073" y="1884217"/>
            <a:ext cx="9150927" cy="7957558"/>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sz="2800">
              <a:solidFill>
                <a:schemeClr val="tx1"/>
              </a:solidFill>
            </a:endParaRPr>
          </a:p>
        </p:txBody>
      </p:sp>
      <p:sp>
        <p:nvSpPr>
          <p:cNvPr id="8" name="Title 7"/>
          <p:cNvSpPr>
            <a:spLocks noGrp="1"/>
          </p:cNvSpPr>
          <p:nvPr>
            <p:ph type="title"/>
          </p:nvPr>
        </p:nvSpPr>
        <p:spPr>
          <a:xfrm>
            <a:off x="1143000" y="851588"/>
            <a:ext cx="6438900" cy="757130"/>
          </a:xfrm>
          <a:solidFill>
            <a:schemeClr val="tx1"/>
          </a:solidFill>
          <a:ln/>
        </p:spPr>
        <p:style>
          <a:lnRef idx="2">
            <a:schemeClr val="dk1"/>
          </a:lnRef>
          <a:fillRef idx="1">
            <a:schemeClr val="lt1"/>
          </a:fillRef>
          <a:effectRef idx="0">
            <a:schemeClr val="dk1"/>
          </a:effectRef>
          <a:fontRef idx="minor">
            <a:schemeClr val="dk1"/>
          </a:fontRef>
        </p:style>
        <p:txBody>
          <a:bodyPr/>
          <a:lstStyle/>
          <a:p>
            <a:r>
              <a:rPr lang="en-US" sz="4800" dirty="0">
                <a:solidFill>
                  <a:schemeClr val="bg2"/>
                </a:solidFill>
              </a:rPr>
              <a:t>What’s the Danger?</a:t>
            </a:r>
            <a:endParaRPr lang="uk-UA" sz="4800" dirty="0">
              <a:solidFill>
                <a:schemeClr val="bg2"/>
              </a:solidFill>
            </a:endParaRPr>
          </a:p>
        </p:txBody>
      </p:sp>
      <p:sp>
        <p:nvSpPr>
          <p:cNvPr id="11" name="Rectangle 10"/>
          <p:cNvSpPr/>
          <p:nvPr/>
        </p:nvSpPr>
        <p:spPr>
          <a:xfrm>
            <a:off x="9137073" y="1884217"/>
            <a:ext cx="9144000" cy="8463855"/>
          </a:xfrm>
          <a:prstGeom prst="rect">
            <a:avLst/>
          </a:prstGeom>
          <a:noFill/>
          <a:ln>
            <a:noFill/>
          </a:ln>
        </p:spPr>
        <p:style>
          <a:lnRef idx="0">
            <a:scrgbClr r="0" g="0" b="0"/>
          </a:lnRef>
          <a:fillRef idx="0">
            <a:scrgbClr r="0" g="0" b="0"/>
          </a:fillRef>
          <a:effectRef idx="0">
            <a:scrgbClr r="0" g="0" b="0"/>
          </a:effectRef>
          <a:fontRef idx="minor">
            <a:schemeClr val="dk1"/>
          </a:fontRef>
        </p:style>
        <p:txBody>
          <a:bodyPr wrap="square">
            <a:spAutoFit/>
          </a:bodyPr>
          <a:lstStyle/>
          <a:p>
            <a:r>
              <a:rPr lang="en-US" sz="3200" i="1" dirty="0">
                <a:solidFill>
                  <a:schemeClr val="bg2"/>
                </a:solidFill>
              </a:rPr>
              <a:t>The HAZWOPER Standard is applicable if workers are:</a:t>
            </a:r>
          </a:p>
          <a:p>
            <a:endParaRPr lang="es-EC" sz="3200" i="1" dirty="0">
              <a:solidFill>
                <a:schemeClr val="bg2"/>
              </a:solidFill>
            </a:endParaRPr>
          </a:p>
          <a:p>
            <a:pPr marL="457200" lvl="0" indent="-457200">
              <a:buFont typeface="Arial" panose="020B0604020202020204" pitchFamily="34" charset="0"/>
              <a:buChar char="•"/>
            </a:pPr>
            <a:r>
              <a:rPr lang="en-US" sz="3200" i="1" dirty="0">
                <a:solidFill>
                  <a:schemeClr val="bg2"/>
                </a:solidFill>
              </a:rPr>
              <a:t>Exposed to high concentrations of poisonous substances.</a:t>
            </a:r>
            <a:endParaRPr lang="es-EC" sz="3200" i="1" dirty="0">
              <a:solidFill>
                <a:schemeClr val="bg2"/>
              </a:solidFill>
            </a:endParaRPr>
          </a:p>
          <a:p>
            <a:pPr marL="457200" lvl="0" indent="-457200">
              <a:buFont typeface="Arial" panose="020B0604020202020204" pitchFamily="34" charset="0"/>
              <a:buChar char="•"/>
            </a:pPr>
            <a:r>
              <a:rPr lang="en-US" sz="3200" i="1" dirty="0">
                <a:solidFill>
                  <a:schemeClr val="bg2"/>
                </a:solidFill>
              </a:rPr>
              <a:t>Exposed to chemical conditions that pose a fire or explosion hazard.</a:t>
            </a:r>
            <a:endParaRPr lang="es-EC" sz="3200" i="1" dirty="0">
              <a:solidFill>
                <a:schemeClr val="bg2"/>
              </a:solidFill>
            </a:endParaRPr>
          </a:p>
          <a:p>
            <a:pPr marL="457200" lvl="0" indent="-457200">
              <a:buFont typeface="Arial" panose="020B0604020202020204" pitchFamily="34" charset="0"/>
              <a:buChar char="•"/>
            </a:pPr>
            <a:r>
              <a:rPr lang="en-US" sz="3200" i="1" dirty="0">
                <a:solidFill>
                  <a:schemeClr val="bg2"/>
                </a:solidFill>
              </a:rPr>
              <a:t>Entering sites with atmospheres at or above IDLH levels.</a:t>
            </a:r>
            <a:endParaRPr lang="es-EC" sz="3200" i="1" dirty="0">
              <a:solidFill>
                <a:schemeClr val="bg2"/>
              </a:solidFill>
            </a:endParaRPr>
          </a:p>
          <a:p>
            <a:pPr marL="457200" lvl="0" indent="-457200">
              <a:buFont typeface="Arial" panose="020B0604020202020204" pitchFamily="34" charset="0"/>
              <a:buChar char="•"/>
            </a:pPr>
            <a:r>
              <a:rPr lang="en-US" sz="3200" i="1" dirty="0">
                <a:solidFill>
                  <a:schemeClr val="bg2"/>
                </a:solidFill>
              </a:rPr>
              <a:t>Exposed to oxygen deficient atmospheres (less than 19.5% oxygen).</a:t>
            </a:r>
            <a:endParaRPr lang="es-EC" sz="3200" i="1" dirty="0">
              <a:solidFill>
                <a:schemeClr val="bg2"/>
              </a:solidFill>
            </a:endParaRPr>
          </a:p>
          <a:p>
            <a:pPr marL="457200" lvl="0" indent="-457200">
              <a:buFont typeface="Arial" panose="020B0604020202020204" pitchFamily="34" charset="0"/>
              <a:buChar char="•"/>
            </a:pPr>
            <a:r>
              <a:rPr lang="en-US" sz="3200" i="1" dirty="0">
                <a:solidFill>
                  <a:schemeClr val="bg2"/>
                </a:solidFill>
              </a:rPr>
              <a:t>Leading evacuations due to chemical atmospheres or oxygen deficient conditions.</a:t>
            </a:r>
            <a:endParaRPr lang="es-EC" sz="3200" i="1" dirty="0">
              <a:solidFill>
                <a:schemeClr val="bg2"/>
              </a:solidFill>
            </a:endParaRPr>
          </a:p>
          <a:p>
            <a:pPr marL="457200" lvl="0" indent="-457200">
              <a:buFont typeface="Arial" panose="020B0604020202020204" pitchFamily="34" charset="0"/>
              <a:buChar char="•"/>
            </a:pPr>
            <a:r>
              <a:rPr lang="en-US" sz="3200" i="1" dirty="0">
                <a:solidFill>
                  <a:schemeClr val="bg2"/>
                </a:solidFill>
              </a:rPr>
              <a:t>Performing confined space entry.</a:t>
            </a:r>
            <a:endParaRPr lang="es-EC" sz="3200" i="1" dirty="0">
              <a:solidFill>
                <a:schemeClr val="bg2"/>
              </a:solidFill>
            </a:endParaRPr>
          </a:p>
          <a:p>
            <a:pPr marL="457200" lvl="0" indent="-457200">
              <a:buFont typeface="Arial" panose="020B0604020202020204" pitchFamily="34" charset="0"/>
              <a:buChar char="•"/>
            </a:pPr>
            <a:r>
              <a:rPr lang="en-US" sz="3200" i="1" dirty="0">
                <a:solidFill>
                  <a:schemeClr val="bg2"/>
                </a:solidFill>
              </a:rPr>
              <a:t>Supervising workers exposed to any of the above dangers.</a:t>
            </a:r>
            <a:endParaRPr lang="es-EC" sz="3200" i="1" dirty="0">
              <a:solidFill>
                <a:schemeClr val="bg2"/>
              </a:solidFill>
            </a:endParaRPr>
          </a:p>
          <a:p>
            <a:endParaRPr lang="es-EC" sz="3200" dirty="0">
              <a:solidFill>
                <a:schemeClr val="bg2"/>
              </a:solidFill>
            </a:endParaRPr>
          </a:p>
        </p:txBody>
      </p:sp>
    </p:spTree>
    <p:extLst>
      <p:ext uri="{BB962C8B-B14F-4D97-AF65-F5344CB8AC3E}">
        <p14:creationId xmlns:p14="http://schemas.microsoft.com/office/powerpoint/2010/main" val="3723119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a:extLst>
              <a:ext uri="{FF2B5EF4-FFF2-40B4-BE49-F238E27FC236}">
                <a16:creationId xmlns:a16="http://schemas.microsoft.com/office/drawing/2014/main" id="{F8975E4F-9544-4C8A-9C54-1B0E22EE49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3720" y="0"/>
            <a:ext cx="13716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8680741" y="27803"/>
            <a:ext cx="7124700" cy="133882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How to Protect Yourself</a:t>
            </a:r>
            <a:endParaRPr lang="uk-UA" dirty="0">
              <a:solidFill>
                <a:schemeClr val="accent1"/>
              </a:solidFill>
            </a:endParaRPr>
          </a:p>
        </p:txBody>
      </p:sp>
      <p:grpSp>
        <p:nvGrpSpPr>
          <p:cNvPr id="3" name="Group 2"/>
          <p:cNvGrpSpPr/>
          <p:nvPr/>
        </p:nvGrpSpPr>
        <p:grpSpPr>
          <a:xfrm>
            <a:off x="-1" y="0"/>
            <a:ext cx="7769371" cy="10769206"/>
            <a:chOff x="9709030" y="1068807"/>
            <a:chExt cx="10119793" cy="7532859"/>
          </a:xfrm>
        </p:grpSpPr>
        <p:sp>
          <p:nvSpPr>
            <p:cNvPr id="4" name="Rectangle 3"/>
            <p:cNvSpPr/>
            <p:nvPr/>
          </p:nvSpPr>
          <p:spPr>
            <a:xfrm>
              <a:off x="9709030" y="1068807"/>
              <a:ext cx="10119793" cy="7195565"/>
            </a:xfrm>
            <a:prstGeom prst="rect">
              <a:avLst/>
            </a:prstGeom>
            <a:solidFill>
              <a:schemeClr val="tx1"/>
            </a:solidFill>
            <a:ln w="63500">
              <a:noFill/>
            </a:ln>
            <a:effectLst>
              <a:outerShdw blurRad="292100" dist="38100" dir="5400000" algn="t" rotWithShape="0">
                <a:prstClr val="black">
                  <a:alpha val="6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bg2"/>
                </a:solidFill>
              </a:endParaRPr>
            </a:p>
          </p:txBody>
        </p:sp>
        <p:sp>
          <p:nvSpPr>
            <p:cNvPr id="27" name="TextBox 26"/>
            <p:cNvSpPr txBox="1"/>
            <p:nvPr/>
          </p:nvSpPr>
          <p:spPr>
            <a:xfrm>
              <a:off x="9933952" y="1088255"/>
              <a:ext cx="9669945" cy="7513411"/>
            </a:xfrm>
            <a:prstGeom prst="rect">
              <a:avLst/>
            </a:prstGeom>
            <a:noFill/>
          </p:spPr>
          <p:txBody>
            <a:bodyPr wrap="square" rtlCol="0">
              <a:spAutoFit/>
            </a:bodyPr>
            <a:lstStyle/>
            <a:p>
              <a:r>
                <a:rPr lang="en-US" sz="2800" b="1" dirty="0">
                  <a:solidFill>
                    <a:schemeClr val="bg2"/>
                  </a:solidFill>
                </a:rPr>
                <a:t>There are five distinct operations within the scope of the HAZWOPER standard:</a:t>
              </a:r>
            </a:p>
            <a:p>
              <a:endParaRPr lang="es-EC" sz="2400" dirty="0">
                <a:solidFill>
                  <a:schemeClr val="bg2"/>
                </a:solidFill>
              </a:endParaRPr>
            </a:p>
            <a:p>
              <a:r>
                <a:rPr lang="en-US" sz="2800" b="1" u="sng" dirty="0">
                  <a:solidFill>
                    <a:schemeClr val="bg2"/>
                  </a:solidFill>
                </a:rPr>
                <a:t>1. CLEANUP OPERATIONS</a:t>
              </a:r>
              <a:endParaRPr lang="es-EC" sz="2000" u="sng" dirty="0">
                <a:solidFill>
                  <a:schemeClr val="bg2"/>
                </a:solidFill>
              </a:endParaRPr>
            </a:p>
            <a:p>
              <a:pPr lvl="0"/>
              <a:r>
                <a:rPr lang="en-US" sz="2800" dirty="0">
                  <a:solidFill>
                    <a:schemeClr val="bg2"/>
                  </a:solidFill>
                </a:rPr>
                <a:t>Cleanup operations required by a governmental body or other operations involving hazardous substances conducted at uncontrolled hazardous waste sites.</a:t>
              </a:r>
              <a:endParaRPr lang="es-EC" sz="2400" dirty="0">
                <a:solidFill>
                  <a:schemeClr val="bg2"/>
                </a:solidFill>
              </a:endParaRPr>
            </a:p>
            <a:p>
              <a:pPr lvl="0"/>
              <a:r>
                <a:rPr lang="en-US" sz="2800" dirty="0">
                  <a:solidFill>
                    <a:schemeClr val="bg2"/>
                  </a:solidFill>
                </a:rPr>
                <a:t>Voluntary cleanup operations at sites recognized by federal, state, local, or other governmental bodies as hazardous waste sites.</a:t>
              </a:r>
              <a:endParaRPr lang="es-EC" sz="2400" dirty="0">
                <a:solidFill>
                  <a:schemeClr val="bg2"/>
                </a:solidFill>
              </a:endParaRPr>
            </a:p>
            <a:p>
              <a:r>
                <a:rPr lang="en-US" sz="2800" b="1" dirty="0">
                  <a:solidFill>
                    <a:schemeClr val="bg2"/>
                  </a:solidFill>
                </a:rPr>
                <a:t>EXAMPLES</a:t>
              </a:r>
              <a:endParaRPr lang="es-EC" sz="2400" dirty="0">
                <a:solidFill>
                  <a:schemeClr val="bg2"/>
                </a:solidFill>
              </a:endParaRPr>
            </a:p>
            <a:p>
              <a:pPr marL="457200" lvl="0" indent="-457200">
                <a:buFont typeface="Arial" panose="020B0604020202020204" pitchFamily="34" charset="0"/>
                <a:buChar char="•"/>
              </a:pPr>
              <a:r>
                <a:rPr lang="en-US" sz="2800" dirty="0">
                  <a:solidFill>
                    <a:schemeClr val="bg2"/>
                  </a:solidFill>
                </a:rPr>
                <a:t>Site characterization of hazardous waste site.</a:t>
              </a:r>
              <a:endParaRPr lang="es-EC" sz="2400" dirty="0">
                <a:solidFill>
                  <a:schemeClr val="bg2"/>
                </a:solidFill>
              </a:endParaRPr>
            </a:p>
            <a:p>
              <a:pPr marL="457200" lvl="0" indent="-457200">
                <a:buFont typeface="Arial" panose="020B0604020202020204" pitchFamily="34" charset="0"/>
                <a:buChar char="•"/>
              </a:pPr>
              <a:r>
                <a:rPr lang="en-US" sz="2800" dirty="0">
                  <a:solidFill>
                    <a:schemeClr val="bg2"/>
                  </a:solidFill>
                </a:rPr>
                <a:t>Drum removal.</a:t>
              </a:r>
              <a:endParaRPr lang="es-EC" sz="2400" dirty="0">
                <a:solidFill>
                  <a:schemeClr val="bg2"/>
                </a:solidFill>
              </a:endParaRPr>
            </a:p>
            <a:p>
              <a:pPr marL="457200" lvl="0" indent="-457200">
                <a:buFont typeface="Arial" panose="020B0604020202020204" pitchFamily="34" charset="0"/>
                <a:buChar char="•"/>
              </a:pPr>
              <a:r>
                <a:rPr lang="en-US" sz="2800" dirty="0">
                  <a:solidFill>
                    <a:schemeClr val="bg2"/>
                  </a:solidFill>
                </a:rPr>
                <a:t>Contaminated soil removal.</a:t>
              </a:r>
              <a:endParaRPr lang="es-EC" sz="2400" dirty="0">
                <a:solidFill>
                  <a:schemeClr val="bg2"/>
                </a:solidFill>
              </a:endParaRPr>
            </a:p>
            <a:p>
              <a:pPr marL="457200" lvl="0" indent="-457200">
                <a:buFont typeface="Arial" panose="020B0604020202020204" pitchFamily="34" charset="0"/>
                <a:buChar char="•"/>
              </a:pPr>
              <a:r>
                <a:rPr lang="en-US" sz="2800" dirty="0">
                  <a:solidFill>
                    <a:schemeClr val="bg2"/>
                  </a:solidFill>
                </a:rPr>
                <a:t>Underground Storage Tank (UST) removal.</a:t>
              </a:r>
            </a:p>
            <a:p>
              <a:pPr marL="457200" lvl="0" indent="-457200">
                <a:buFont typeface="Arial" panose="020B0604020202020204" pitchFamily="34" charset="0"/>
                <a:buChar char="•"/>
              </a:pPr>
              <a:endParaRPr lang="es-EC" sz="2400" dirty="0">
                <a:solidFill>
                  <a:schemeClr val="bg2"/>
                </a:solidFill>
              </a:endParaRPr>
            </a:p>
            <a:p>
              <a:pPr lvl="0"/>
              <a:r>
                <a:rPr lang="en-US" sz="2800" b="1" u="sng" dirty="0">
                  <a:solidFill>
                    <a:schemeClr val="bg2"/>
                  </a:solidFill>
                </a:rPr>
                <a:t>2. CORRECTIVE ACTIONS</a:t>
              </a:r>
              <a:endParaRPr lang="es-EC" sz="2400" u="sng" dirty="0">
                <a:solidFill>
                  <a:schemeClr val="bg2"/>
                </a:solidFill>
              </a:endParaRPr>
            </a:p>
            <a:p>
              <a:pPr lvl="0"/>
              <a:r>
                <a:rPr lang="en-US" sz="2800" dirty="0">
                  <a:solidFill>
                    <a:schemeClr val="bg2"/>
                  </a:solidFill>
                </a:rPr>
                <a:t>Corrective actions involving cleanup operations at sites covered by Resource Conservation Recovery Art. (RCRA)</a:t>
              </a:r>
              <a:endParaRPr lang="es-EC" sz="2400" dirty="0">
                <a:solidFill>
                  <a:schemeClr val="bg2"/>
                </a:solidFill>
              </a:endParaRPr>
            </a:p>
            <a:p>
              <a:pPr lvl="0" defTabSz="914400">
                <a:defRPr/>
              </a:pPr>
              <a:endParaRPr lang="es-EC" sz="2800" dirty="0">
                <a:solidFill>
                  <a:schemeClr val="bg2"/>
                </a:solidFill>
              </a:endParaRPr>
            </a:p>
          </p:txBody>
        </p:sp>
      </p:gr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CAAC50D9-AB87-4F6A-A076-97405FB804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7" y="64168"/>
            <a:ext cx="18385325" cy="10513458"/>
          </a:xfrm>
          <a:prstGeom prst="rect">
            <a:avLst/>
          </a:prstGeom>
          <a:noFill/>
          <a:extLst>
            <a:ext uri="{909E8E84-426E-40DD-AFC4-6F175D3DCCD1}">
              <a14:hiddenFill xmlns:a14="http://schemas.microsoft.com/office/drawing/2010/main">
                <a:solidFill>
                  <a:srgbClr val="FFFFFF"/>
                </a:solidFill>
              </a14:hiddenFill>
            </a:ext>
          </a:extLst>
        </p:spPr>
      </p:pic>
      <p:sp>
        <p:nvSpPr>
          <p:cNvPr id="8" name="Title 7"/>
          <p:cNvSpPr>
            <a:spLocks noGrp="1"/>
          </p:cNvSpPr>
          <p:nvPr>
            <p:ph type="title"/>
          </p:nvPr>
        </p:nvSpPr>
        <p:spPr>
          <a:xfrm>
            <a:off x="419100" y="64168"/>
            <a:ext cx="6634843" cy="1338828"/>
          </a:xfr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a:lstStyle/>
          <a:p>
            <a:r>
              <a:rPr lang="en-US" dirty="0"/>
              <a:t>How to Protect Yourself</a:t>
            </a:r>
            <a:endParaRPr lang="uk-UA" dirty="0"/>
          </a:p>
        </p:txBody>
      </p:sp>
      <p:sp>
        <p:nvSpPr>
          <p:cNvPr id="7" name="TextBox 6">
            <a:extLst>
              <a:ext uri="{FF2B5EF4-FFF2-40B4-BE49-F238E27FC236}">
                <a16:creationId xmlns:a16="http://schemas.microsoft.com/office/drawing/2014/main" id="{1867828F-492D-4BF1-8A4E-822DF2FD5B9B}"/>
              </a:ext>
            </a:extLst>
          </p:cNvPr>
          <p:cNvSpPr txBox="1"/>
          <p:nvPr/>
        </p:nvSpPr>
        <p:spPr>
          <a:xfrm>
            <a:off x="419100" y="4966855"/>
            <a:ext cx="17487900" cy="5262979"/>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US" sz="2800" b="1" u="sng" dirty="0">
                <a:solidFill>
                  <a:schemeClr val="bg2"/>
                </a:solidFill>
              </a:rPr>
              <a:t>3. OPERATIONS at TSD FACILITIES</a:t>
            </a:r>
            <a:endParaRPr lang="es-EC" sz="2800" b="1" u="sng" dirty="0">
              <a:solidFill>
                <a:schemeClr val="bg2"/>
              </a:solidFill>
            </a:endParaRPr>
          </a:p>
          <a:p>
            <a:r>
              <a:rPr lang="en-US" sz="2800" dirty="0">
                <a:solidFill>
                  <a:schemeClr val="bg2"/>
                </a:solidFill>
              </a:rPr>
              <a:t>Operations involving hazardous waste conducted at TSD facilities regulated by 40 CFR 264 and 265 pursuant to RCRA or by agencies under agreement with EPA to implement RCRA regulations.</a:t>
            </a:r>
            <a:endParaRPr lang="es-EC" sz="2800" dirty="0">
              <a:solidFill>
                <a:schemeClr val="bg2"/>
              </a:solidFill>
            </a:endParaRPr>
          </a:p>
          <a:p>
            <a:r>
              <a:rPr lang="en-US" sz="2800" dirty="0">
                <a:solidFill>
                  <a:schemeClr val="bg2"/>
                </a:solidFill>
              </a:rPr>
              <a:t>EXAMPLES</a:t>
            </a:r>
            <a:endParaRPr lang="es-EC" sz="2800" dirty="0">
              <a:solidFill>
                <a:schemeClr val="bg2"/>
              </a:solidFill>
            </a:endParaRPr>
          </a:p>
          <a:p>
            <a:pPr marL="457200" indent="-457200">
              <a:buFont typeface="Arial" panose="020B0604020202020204" pitchFamily="34" charset="0"/>
              <a:buChar char="•"/>
            </a:pPr>
            <a:r>
              <a:rPr lang="en-US" sz="2800" dirty="0">
                <a:solidFill>
                  <a:schemeClr val="bg2"/>
                </a:solidFill>
              </a:rPr>
              <a:t>Handling waste at RCRA landfill.</a:t>
            </a:r>
            <a:endParaRPr lang="es-EC" sz="2800" dirty="0">
              <a:solidFill>
                <a:schemeClr val="bg2"/>
              </a:solidFill>
            </a:endParaRPr>
          </a:p>
          <a:p>
            <a:pPr marL="457200" indent="-457200">
              <a:buFont typeface="Arial" panose="020B0604020202020204" pitchFamily="34" charset="0"/>
              <a:buChar char="•"/>
            </a:pPr>
            <a:endParaRPr lang="es-EC" sz="2800" dirty="0">
              <a:solidFill>
                <a:schemeClr val="bg2"/>
              </a:solidFill>
            </a:endParaRPr>
          </a:p>
          <a:p>
            <a:r>
              <a:rPr lang="en-US" sz="2800" b="1" u="sng" dirty="0">
                <a:solidFill>
                  <a:schemeClr val="bg2"/>
                </a:solidFill>
              </a:rPr>
              <a:t>4. OPERATIONS that GENERATE HAZARDOUS WASTE but are not TSD FACILITIES</a:t>
            </a:r>
            <a:endParaRPr lang="es-EC" sz="2800" b="1" u="sng" dirty="0">
              <a:solidFill>
                <a:schemeClr val="bg2"/>
              </a:solidFill>
            </a:endParaRPr>
          </a:p>
          <a:p>
            <a:r>
              <a:rPr lang="en-US" sz="2800" dirty="0">
                <a:solidFill>
                  <a:schemeClr val="bg2"/>
                </a:solidFill>
              </a:rPr>
              <a:t>Businesses generating hazardous waste as a by-product of their production operations, store it for a short time, and then send to a TSD facility.</a:t>
            </a:r>
            <a:endParaRPr lang="es-EC" sz="2800" dirty="0">
              <a:solidFill>
                <a:schemeClr val="bg2"/>
              </a:solidFill>
            </a:endParaRPr>
          </a:p>
          <a:p>
            <a:r>
              <a:rPr lang="en-US" sz="2800" dirty="0">
                <a:solidFill>
                  <a:schemeClr val="bg2"/>
                </a:solidFill>
              </a:rPr>
              <a:t>EXAMPLES</a:t>
            </a:r>
            <a:endParaRPr lang="es-EC" sz="2800" dirty="0">
              <a:solidFill>
                <a:schemeClr val="bg2"/>
              </a:solidFill>
            </a:endParaRPr>
          </a:p>
          <a:p>
            <a:pPr marL="171450" lvl="0" indent="-171450">
              <a:buFont typeface="Arial" panose="020B0604020202020204" pitchFamily="34" charset="0"/>
              <a:buChar char="•"/>
            </a:pPr>
            <a:r>
              <a:rPr lang="en-US" sz="2800" dirty="0">
                <a:solidFill>
                  <a:schemeClr val="bg2"/>
                </a:solidFill>
              </a:rPr>
              <a:t>Response by facility’s workers to leaking hazardous waste in storage area.</a:t>
            </a:r>
            <a:endParaRPr lang="es-EC" sz="2800" dirty="0">
              <a:solidFill>
                <a:schemeClr val="bg2"/>
              </a:solidFill>
            </a:endParaRPr>
          </a:p>
          <a:p>
            <a:pPr marL="171450" lvl="0" indent="-171450">
              <a:buFont typeface="Arial" panose="020B0604020202020204" pitchFamily="34" charset="0"/>
              <a:buChar char="•"/>
            </a:pPr>
            <a:r>
              <a:rPr lang="en-US" sz="2800" dirty="0">
                <a:solidFill>
                  <a:schemeClr val="bg2"/>
                </a:solidFill>
              </a:rPr>
              <a:t>Response by facility’s workers to spill of hazardous substance in production area.</a:t>
            </a:r>
            <a:endParaRPr lang="es-EC" sz="2800" dirty="0">
              <a:solidFill>
                <a:schemeClr val="bg2"/>
              </a:solidFill>
            </a:endParaRPr>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8552</TotalTime>
  <Words>2256</Words>
  <Application>Microsoft Office PowerPoint</Application>
  <PresentationFormat>Custom</PresentationFormat>
  <Paragraphs>202</Paragraphs>
  <Slides>16</Slides>
  <Notes>16</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Roboto</vt:lpstr>
      <vt:lpstr>GENARAL LAYOUTS</vt:lpstr>
      <vt:lpstr>TEAM SLIDES</vt:lpstr>
      <vt:lpstr>SLIDES WITH IMAGES</vt:lpstr>
      <vt:lpstr>PORTFOLIO</vt:lpstr>
      <vt:lpstr>PowerPoint Presentation</vt:lpstr>
      <vt:lpstr>HAZWOPER  </vt:lpstr>
      <vt:lpstr>PowerPoint Presentation</vt:lpstr>
      <vt:lpstr>What’s the Danger?</vt:lpstr>
      <vt:lpstr>What’s the Danger?</vt:lpstr>
      <vt:lpstr>What’s the Danger?</vt:lpstr>
      <vt:lpstr>What’s the Danger?</vt:lpstr>
      <vt:lpstr>How to Protect Yourself</vt:lpstr>
      <vt:lpstr>How to Protect Yourself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SWTOR Rocks</cp:lastModifiedBy>
  <cp:revision>1021</cp:revision>
  <cp:lastPrinted>2019-06-27T17:39:33Z</cp:lastPrinted>
  <dcterms:created xsi:type="dcterms:W3CDTF">2015-01-20T11:47:48Z</dcterms:created>
  <dcterms:modified xsi:type="dcterms:W3CDTF">2020-10-01T21:09:01Z</dcterms:modified>
</cp:coreProperties>
</file>