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2"/>
  </p:notesMasterIdLst>
  <p:sldIdLst>
    <p:sldId id="269" r:id="rId5"/>
    <p:sldId id="606" r:id="rId6"/>
    <p:sldId id="613" r:id="rId7"/>
    <p:sldId id="614" r:id="rId8"/>
    <p:sldId id="619" r:id="rId9"/>
    <p:sldId id="616" r:id="rId10"/>
    <p:sldId id="622" r:id="rId11"/>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60579" autoAdjust="0"/>
  </p:normalViewPr>
  <p:slideViewPr>
    <p:cSldViewPr>
      <p:cViewPr varScale="1">
        <p:scale>
          <a:sx n="27" d="100"/>
          <a:sy n="27" d="100"/>
        </p:scale>
        <p:origin x="1928" y="34"/>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01.10.2020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DANGERS FOR DIVERS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r>
              <a:rPr lang="en-US" sz="1200" kern="1200" dirty="0">
                <a:solidFill>
                  <a:schemeClr val="tx1"/>
                </a:solidFill>
                <a:effectLst/>
                <a:latin typeface="+mn-lt"/>
                <a:ea typeface="+mn-ea"/>
                <a:cs typeface="+mn-cs"/>
              </a:rPr>
              <a:t>Each year hundreds of divers become entangled in vegetation, run out of air, get caught in small spaces or get the “bends”. These divers are at risk every time whether harvesting seafood, repairing ships or retrieving golf balls from ponds. </a:t>
            </a: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the undeniable importance of careful planning, preparation and strict adherence to safety procedures.</a:t>
            </a:r>
          </a:p>
          <a:p>
            <a:r>
              <a:rPr lang="en-US" sz="1200" kern="1200" dirty="0">
                <a:solidFill>
                  <a:schemeClr val="tx1"/>
                </a:solidFill>
                <a:effectLst/>
                <a:latin typeface="+mn-lt"/>
                <a:ea typeface="+mn-ea"/>
                <a:cs typeface="+mn-cs"/>
              </a:rPr>
              <a:t>Only those properly trained and qualified should undertake diving. As usual and predictable, human error is responsible for virtually every dive emergency. Many divers have died trying to rescue others or because there was no one to rescue them.</a:t>
            </a:r>
          </a:p>
          <a:p>
            <a:r>
              <a:rPr lang="en-US" sz="1200" b="1" kern="1200" dirty="0">
                <a:solidFill>
                  <a:schemeClr val="tx1"/>
                </a:solidFill>
                <a:effectLst/>
                <a:latin typeface="+mn-lt"/>
                <a:ea typeface="+mn-ea"/>
                <a:cs typeface="+mn-cs"/>
              </a:rPr>
              <a:t>Example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worker drowned while completing routine underwater maintenance on a small boat. The man had been working below the surface for more than an hour when his co-workers became concerned and pulled his rescue line. The diver failed to surface, and by the time a second diver arrived the worker had died; his rescue line caught on a propeller and he was unable to see in the murky water.</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pPr fontAlgn="base"/>
            <a:r>
              <a:rPr lang="en-US" sz="1200" kern="1200" dirty="0">
                <a:solidFill>
                  <a:schemeClr val="tx1"/>
                </a:solidFill>
                <a:effectLst/>
                <a:latin typeface="+mn-lt"/>
                <a:ea typeface="+mn-ea"/>
                <a:cs typeface="+mn-cs"/>
              </a:rPr>
              <a:t>The minimum requirements for divers to maintain safety are as follows: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Dive only if a supervisor and standby diver (ready to enter the water within one minute) are present. One of these people must know CPR.</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Dive only if properly trained to do so. A recreational scuba certificate is not adequate for occupational diving.</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Evaluate potential hazards before each dive, including weather conditions, water conditions and entanglement hazards such as weeds, netting and fishing lines.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Maintain continuous contact with someone on the surface and with your diving partner (if applicable).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Leave the water when other divers do and never re-enter with a depleted air supply.</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Watch for signs of decompression sickness (the bends) including skin rash, extreme fatigue, painful joints and paralysis. Decompress under a supervisor’s guidance.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Check your equipment carefully before each dive and have it verified by the dive coordinator.</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Carry a knife and alternate air source such as a pony bottle; a small cylinder strapped to a diver’s main tank for emergency use.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Wear a rescue line connecting you to the surface. Use a buoy to mark your location while in open water.</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Ensure all machines you are diving near are locked out and secure, including intakes, pipes and tunnels. Have additional rescue divers available if the risk of entrapment is high.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p>
          <a:p>
            <a:r>
              <a:rPr lang="en-US" sz="1200" kern="1200" dirty="0">
                <a:solidFill>
                  <a:schemeClr val="tx1"/>
                </a:solidFill>
                <a:effectLst/>
                <a:latin typeface="+mn-lt"/>
                <a:ea typeface="+mn-ea"/>
                <a:cs typeface="+mn-cs"/>
              </a:rPr>
              <a:t>Occupational diving is exacting work with absolutely no room for error. Careful planning and strict adherence to safety guidelines are essential for keeping dives from turning disastrous.</a:t>
            </a: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1338828"/>
          </a:xfrm>
        </p:spPr>
        <p:txBody>
          <a:bodyPr/>
          <a:lstStyle/>
          <a:p>
            <a:r>
              <a:rPr lang="en-US" dirty="0"/>
              <a:t> DANGERS FOR DIVERS</a:t>
            </a:r>
            <a:br>
              <a:rPr lang="en-US" dirty="0"/>
            </a:b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2050" name="Picture 2" descr="Image result for peligros en los buceadores">
            <a:extLst>
              <a:ext uri="{FF2B5EF4-FFF2-40B4-BE49-F238E27FC236}">
                <a16:creationId xmlns:a16="http://schemas.microsoft.com/office/drawing/2014/main" id="{6CB2941E-ACCA-4A34-8869-E76E57A26A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5862" y="2105346"/>
            <a:ext cx="8296275" cy="738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uceadores enredados">
            <a:extLst>
              <a:ext uri="{FF2B5EF4-FFF2-40B4-BE49-F238E27FC236}">
                <a16:creationId xmlns:a16="http://schemas.microsoft.com/office/drawing/2014/main" id="{3FCECA4D-6680-4C23-9FED-A11B46B07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810" y="-1"/>
            <a:ext cx="13830154" cy="10287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7964" y="-2"/>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7675400" cy="10287000"/>
            <a:chOff x="0" y="0"/>
            <a:chExt cx="5480957" cy="10287000"/>
          </a:xfrm>
        </p:grpSpPr>
        <p:sp>
          <p:nvSpPr>
            <p:cNvPr id="5" name="Rectangle 4"/>
            <p:cNvSpPr/>
            <p:nvPr/>
          </p:nvSpPr>
          <p:spPr>
            <a:xfrm>
              <a:off x="0" y="0"/>
              <a:ext cx="5480957"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249218" y="1278814"/>
              <a:ext cx="4982521"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908127" y="3665624"/>
              <a:ext cx="4323612" cy="2955746"/>
            </a:xfrm>
            <a:prstGeom prst="rect">
              <a:avLst/>
            </a:prstGeom>
            <a:noFill/>
          </p:spPr>
          <p:txBody>
            <a:bodyPr wrap="square" rtlCol="0">
              <a:spAutoFit/>
            </a:bodyPr>
            <a:lstStyle/>
            <a:p>
              <a:pPr>
                <a:lnSpc>
                  <a:spcPct val="150000"/>
                </a:lnSpc>
              </a:pPr>
              <a:r>
                <a:rPr lang="en-US" sz="3200" dirty="0">
                  <a:solidFill>
                    <a:schemeClr val="bg2"/>
                  </a:solidFill>
                </a:rPr>
                <a:t>Each year hundreds of divers become entangled in vegetation, run out of air, get caught in small spaces or get the “bends”. </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Related image">
            <a:extLst>
              <a:ext uri="{FF2B5EF4-FFF2-40B4-BE49-F238E27FC236}">
                <a16:creationId xmlns:a16="http://schemas.microsoft.com/office/drawing/2014/main" id="{C8C7117F-0723-483C-AC03-94CE1E182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270" y="2628898"/>
            <a:ext cx="11363730" cy="76071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838200" y="241050"/>
            <a:ext cx="17449800" cy="2102594"/>
          </a:xfr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a:lstStyle/>
          <a:p>
            <a:br>
              <a:rPr lang="en-US" sz="5400" b="0" dirty="0">
                <a:ln w="0"/>
                <a:solidFill>
                  <a:schemeClr val="tx1"/>
                </a:solidFill>
                <a:effectLst>
                  <a:outerShdw blurRad="38100" dist="19050" dir="2700000" algn="tl" rotWithShape="0">
                    <a:schemeClr val="dk1">
                      <a:alpha val="40000"/>
                    </a:schemeClr>
                  </a:outerShdw>
                </a:effectLst>
              </a:rPr>
            </a:br>
            <a:r>
              <a:rPr lang="en-US" sz="5400" b="0" dirty="0">
                <a:ln w="0"/>
                <a:solidFill>
                  <a:schemeClr val="tx1"/>
                </a:solidFill>
                <a:effectLst>
                  <a:outerShdw blurRad="38100" dist="19050" dir="2700000" algn="tl" rotWithShape="0">
                    <a:schemeClr val="dk1">
                      <a:alpha val="40000"/>
                    </a:schemeClr>
                  </a:outerShdw>
                </a:effectLst>
              </a:rPr>
              <a:t>What’s the Danger?</a:t>
            </a:r>
            <a:endParaRPr lang="uk-UA" sz="5400" b="0" dirty="0">
              <a:ln w="0"/>
              <a:solidFill>
                <a:schemeClr val="tx1"/>
              </a:solidFill>
              <a:effectLst>
                <a:outerShdw blurRad="38100" dist="19050" dir="2700000" algn="tl" rotWithShape="0">
                  <a:schemeClr val="dk1">
                    <a:alpha val="40000"/>
                  </a:schemeClr>
                </a:outerShdw>
              </a:effectLst>
            </a:endParaRPr>
          </a:p>
        </p:txBody>
      </p:sp>
      <p:pic>
        <p:nvPicPr>
          <p:cNvPr id="3078" name="Picture 6" descr="Related image">
            <a:extLst>
              <a:ext uri="{FF2B5EF4-FFF2-40B4-BE49-F238E27FC236}">
                <a16:creationId xmlns:a16="http://schemas.microsoft.com/office/drawing/2014/main" id="{038834D1-DC8C-4CE6-82E1-16C2AF7B43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28897"/>
            <a:ext cx="10276292" cy="76071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99928" y="6134100"/>
            <a:ext cx="16900634" cy="361349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50000"/>
              </a:lnSpc>
            </a:pPr>
            <a:r>
              <a:rPr lang="en-US" sz="3200" dirty="0">
                <a:solidFill>
                  <a:schemeClr val="bg2"/>
                </a:solidFill>
              </a:rPr>
              <a:t>Careful planning, preparation and strict adherence to safety procedures is essential in diving operations.</a:t>
            </a:r>
          </a:p>
          <a:p>
            <a:pPr>
              <a:lnSpc>
                <a:spcPct val="150000"/>
              </a:lnSpc>
            </a:pPr>
            <a:r>
              <a:rPr lang="en-US" sz="3200" dirty="0">
                <a:solidFill>
                  <a:schemeClr val="bg2"/>
                </a:solidFill>
              </a:rPr>
              <a:t>Divers need to be properly trained and qualified. Many divers have died trying to rescue others or because there was no one to rescue them.</a:t>
            </a:r>
          </a:p>
          <a:p>
            <a:pPr>
              <a:lnSpc>
                <a:spcPct val="150000"/>
              </a:lnSpc>
            </a:pPr>
            <a:endParaRPr lang="en-US" sz="2800" dirty="0">
              <a:solidFill>
                <a:schemeClr val="bg2"/>
              </a:solidFill>
            </a:endParaRPr>
          </a:p>
        </p:txBody>
      </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ive only if a supervisor and standby diver  are present.">
            <a:extLst>
              <a:ext uri="{FF2B5EF4-FFF2-40B4-BE49-F238E27FC236}">
                <a16:creationId xmlns:a16="http://schemas.microsoft.com/office/drawing/2014/main" id="{560034EE-2EAB-4A16-A244-06AD3731D4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
            <a:ext cx="139446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7999D93-5FC1-470D-B929-DACAEF378546}"/>
              </a:ext>
            </a:extLst>
          </p:cNvPr>
          <p:cNvSpPr txBox="1"/>
          <p:nvPr/>
        </p:nvSpPr>
        <p:spPr>
          <a:xfrm>
            <a:off x="2286000" y="5937734"/>
            <a:ext cx="13716000" cy="421182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s-ES" sz="2000" dirty="0">
              <a:solidFill>
                <a:schemeClr val="tx2"/>
              </a:solidFill>
            </a:endParaRPr>
          </a:p>
        </p:txBody>
      </p:sp>
      <p:sp>
        <p:nvSpPr>
          <p:cNvPr id="7" name="Title 6"/>
          <p:cNvSpPr>
            <a:spLocks noGrp="1"/>
          </p:cNvSpPr>
          <p:nvPr>
            <p:ph type="title"/>
          </p:nvPr>
        </p:nvSpPr>
        <p:spPr>
          <a:xfrm>
            <a:off x="89338" y="137437"/>
            <a:ext cx="7126014" cy="1208232"/>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t>How to Protect Yourself</a:t>
            </a:r>
            <a:endParaRPr lang="uk-UA" dirty="0">
              <a:solidFill>
                <a:schemeClr val="accent1"/>
              </a:solidFill>
            </a:endParaRPr>
          </a:p>
        </p:txBody>
      </p:sp>
      <p:sp>
        <p:nvSpPr>
          <p:cNvPr id="27" name="TextBox 26"/>
          <p:cNvSpPr txBox="1"/>
          <p:nvPr/>
        </p:nvSpPr>
        <p:spPr>
          <a:xfrm>
            <a:off x="2231571" y="5448300"/>
            <a:ext cx="13868400" cy="418576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50000"/>
              </a:lnSpc>
            </a:pPr>
            <a:r>
              <a:rPr lang="en-US" sz="2800" dirty="0">
                <a:solidFill>
                  <a:schemeClr val="bg2"/>
                </a:solidFill>
              </a:rPr>
              <a:t> </a:t>
            </a:r>
            <a:r>
              <a:rPr lang="en-US" sz="2800" b="1" u="sng" dirty="0">
                <a:solidFill>
                  <a:schemeClr val="bg2"/>
                </a:solidFill>
              </a:rPr>
              <a:t>R</a:t>
            </a:r>
            <a:r>
              <a:rPr lang="en-US" sz="2400" b="1" u="sng" dirty="0">
                <a:solidFill>
                  <a:schemeClr val="bg2"/>
                </a:solidFill>
              </a:rPr>
              <a:t>EQUIREMENTS FOR DIVERS TO MAINTAIN SAFETY.</a:t>
            </a:r>
          </a:p>
          <a:p>
            <a:pPr marL="171450" lvl="0" indent="-171450" fontAlgn="base">
              <a:buFont typeface="Arial" panose="020B0604020202020204" pitchFamily="34" charset="0"/>
              <a:buChar char="•"/>
            </a:pPr>
            <a:r>
              <a:rPr lang="en-US" sz="2800" dirty="0">
                <a:solidFill>
                  <a:schemeClr val="bg2"/>
                </a:solidFill>
              </a:rPr>
              <a:t>Dive only if a supervisor and standby diver (ready to enter the water within one minute) are present. One of these people must know CPR.</a:t>
            </a:r>
          </a:p>
          <a:p>
            <a:pPr marL="171450" lvl="0" indent="-171450" fontAlgn="base">
              <a:buFont typeface="Arial" panose="020B0604020202020204" pitchFamily="34" charset="0"/>
              <a:buChar char="•"/>
            </a:pPr>
            <a:r>
              <a:rPr lang="en-US" sz="2800" dirty="0">
                <a:solidFill>
                  <a:schemeClr val="bg2"/>
                </a:solidFill>
              </a:rPr>
              <a:t>Dive only if properly trained to do so. A recreational scuba certificate is not adequate.</a:t>
            </a:r>
          </a:p>
          <a:p>
            <a:pPr marL="171450" lvl="0" indent="-171450" fontAlgn="base">
              <a:buFont typeface="Arial" panose="020B0604020202020204" pitchFamily="34" charset="0"/>
              <a:buChar char="•"/>
            </a:pPr>
            <a:r>
              <a:rPr lang="en-US" sz="2800" dirty="0">
                <a:solidFill>
                  <a:schemeClr val="bg2"/>
                </a:solidFill>
              </a:rPr>
              <a:t>Evaluate potential hazards before each dive, including weather conditions, water conditions and entanglement hazards such as weeds, netting and fishing lines.</a:t>
            </a:r>
          </a:p>
          <a:p>
            <a:pPr marL="171450" lvl="0" indent="-171450" fontAlgn="base">
              <a:buFont typeface="Arial" panose="020B0604020202020204" pitchFamily="34" charset="0"/>
              <a:buChar char="•"/>
            </a:pPr>
            <a:r>
              <a:rPr lang="en-US" sz="2800" dirty="0">
                <a:solidFill>
                  <a:schemeClr val="bg2"/>
                </a:solidFill>
              </a:rPr>
              <a:t>Maintain continuous contact with someone on the surface and with your diving partner.</a:t>
            </a:r>
          </a:p>
          <a:p>
            <a:pPr marL="171450" lvl="0" indent="-171450" fontAlgn="base">
              <a:buFont typeface="Arial" panose="020B0604020202020204" pitchFamily="34" charset="0"/>
              <a:buChar char="•"/>
            </a:pPr>
            <a:r>
              <a:rPr lang="en-US" sz="2800" dirty="0">
                <a:solidFill>
                  <a:schemeClr val="bg2"/>
                </a:solidFill>
              </a:rPr>
              <a:t>Leave the water when other divers do and never re-enter with a depleted air supply.</a:t>
            </a:r>
          </a:p>
        </p:txBody>
      </p:sp>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a:extLst>
              <a:ext uri="{FF2B5EF4-FFF2-40B4-BE49-F238E27FC236}">
                <a16:creationId xmlns:a16="http://schemas.microsoft.com/office/drawing/2014/main" id="{9A795C55-C9BB-4662-B5D2-B0B0EA55F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14300"/>
            <a:ext cx="15259050" cy="10172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945B97EC-A7E6-4BEE-8B39-D99B8446E48F}"/>
              </a:ext>
            </a:extLst>
          </p:cNvPr>
          <p:cNvSpPr/>
          <p:nvPr/>
        </p:nvSpPr>
        <p:spPr>
          <a:xfrm>
            <a:off x="27964" y="-2"/>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8" name="Title 7"/>
          <p:cNvSpPr>
            <a:spLocks noGrp="1"/>
          </p:cNvSpPr>
          <p:nvPr>
            <p:ph type="title"/>
          </p:nvPr>
        </p:nvSpPr>
        <p:spPr>
          <a:xfrm>
            <a:off x="1198517" y="306582"/>
            <a:ext cx="6634843" cy="1338828"/>
          </a:xfrm>
        </p:spPr>
        <p:txBody>
          <a:bodyPr/>
          <a:lstStyle/>
          <a:p>
            <a:r>
              <a:rPr lang="en-US" dirty="0"/>
              <a:t>How to Protect Yourself</a:t>
            </a:r>
            <a:endParaRPr lang="uk-UA" dirty="0"/>
          </a:p>
        </p:txBody>
      </p:sp>
      <p:sp>
        <p:nvSpPr>
          <p:cNvPr id="7" name="TextBox 6">
            <a:extLst>
              <a:ext uri="{FF2B5EF4-FFF2-40B4-BE49-F238E27FC236}">
                <a16:creationId xmlns:a16="http://schemas.microsoft.com/office/drawing/2014/main" id="{1867828F-492D-4BF1-8A4E-822DF2FD5B9B}"/>
              </a:ext>
            </a:extLst>
          </p:cNvPr>
          <p:cNvSpPr txBox="1"/>
          <p:nvPr/>
        </p:nvSpPr>
        <p:spPr>
          <a:xfrm>
            <a:off x="-3943" y="5138055"/>
            <a:ext cx="18232071" cy="452431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lvl="0" indent="-457200" fontAlgn="base">
              <a:buFont typeface="Arial" panose="020B0604020202020204" pitchFamily="34" charset="0"/>
              <a:buChar char="•"/>
            </a:pPr>
            <a:r>
              <a:rPr lang="en-US" sz="3200" dirty="0">
                <a:solidFill>
                  <a:schemeClr val="bg2"/>
                </a:solidFill>
              </a:rPr>
              <a:t>Watch for signs of decompression sickness (the bends) including skin rash, extreme fatigue, painful joints and paralysis. Decompress under a supervisor’s guidance.</a:t>
            </a:r>
          </a:p>
          <a:p>
            <a:pPr marL="457200" lvl="0" indent="-457200" fontAlgn="base">
              <a:buFont typeface="Arial" panose="020B0604020202020204" pitchFamily="34" charset="0"/>
              <a:buChar char="•"/>
            </a:pPr>
            <a:r>
              <a:rPr lang="en-US" sz="3200" dirty="0">
                <a:solidFill>
                  <a:schemeClr val="bg2"/>
                </a:solidFill>
              </a:rPr>
              <a:t>Check your equipment carefully before each dive and have it verified by the dive coordinator.</a:t>
            </a:r>
          </a:p>
          <a:p>
            <a:pPr marL="457200" lvl="0" indent="-457200" fontAlgn="base">
              <a:buFont typeface="Arial" panose="020B0604020202020204" pitchFamily="34" charset="0"/>
              <a:buChar char="•"/>
            </a:pPr>
            <a:r>
              <a:rPr lang="en-US" sz="3200" dirty="0">
                <a:solidFill>
                  <a:schemeClr val="bg2"/>
                </a:solidFill>
              </a:rPr>
              <a:t>Carry a knife and alternate air source such as a pony bottle; a small cylinder strapped to a diver’s main tank for emergency use.</a:t>
            </a:r>
          </a:p>
          <a:p>
            <a:pPr marL="457200" lvl="0" indent="-457200" fontAlgn="base">
              <a:buFont typeface="Arial" panose="020B0604020202020204" pitchFamily="34" charset="0"/>
              <a:buChar char="•"/>
            </a:pPr>
            <a:r>
              <a:rPr lang="en-US" sz="3200" dirty="0">
                <a:solidFill>
                  <a:schemeClr val="bg2"/>
                </a:solidFill>
              </a:rPr>
              <a:t>Wear a rescue line connecting you to the surface. Use a buoy to mark your location while in open water.</a:t>
            </a:r>
          </a:p>
          <a:p>
            <a:pPr marL="457200" lvl="0" indent="-457200" fontAlgn="base">
              <a:buFont typeface="Arial" panose="020B0604020202020204" pitchFamily="34" charset="0"/>
              <a:buChar char="•"/>
            </a:pPr>
            <a:r>
              <a:rPr lang="en-US" sz="3200" dirty="0">
                <a:solidFill>
                  <a:schemeClr val="bg2"/>
                </a:solidFill>
              </a:rPr>
              <a:t>Ensure all machines you are diving near are locked out and secure, including intakes, pipes and tunnels. Have additional rescue divers available if the risk of entrapment is high.</a:t>
            </a:r>
          </a:p>
        </p:txBody>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F4B6A5DD-61E4-4E78-9867-C9B02BDC71C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1672" b="11672"/>
          <a:stretch>
            <a:fillRect/>
          </a:stretch>
        </p:blipFill>
        <p:spPr/>
      </p:pic>
      <p:sp>
        <p:nvSpPr>
          <p:cNvPr id="15" name="Rectangle 14"/>
          <p:cNvSpPr/>
          <p:nvPr/>
        </p:nvSpPr>
        <p:spPr>
          <a:xfrm>
            <a:off x="21771" y="27214"/>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54428" y="32657"/>
            <a:ext cx="18288000" cy="10343382"/>
            <a:chOff x="-1216240" y="116805"/>
            <a:chExt cx="7617040" cy="10132502"/>
          </a:xfrm>
        </p:grpSpPr>
        <p:sp>
          <p:nvSpPr>
            <p:cNvPr id="5" name="Rectangle 4"/>
            <p:cNvSpPr/>
            <p:nvPr/>
          </p:nvSpPr>
          <p:spPr>
            <a:xfrm>
              <a:off x="-1216240" y="116805"/>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5933364"/>
            </a:xfrm>
            <a:prstGeom prst="rect">
              <a:avLst/>
            </a:prstGeom>
            <a:noFill/>
          </p:spPr>
          <p:txBody>
            <a:bodyPr wrap="square" rtlCol="0">
              <a:spAutoFit/>
            </a:bodyPr>
            <a:lstStyle/>
            <a:p>
              <a:pPr algn="ctr" defTabSz="914400">
                <a:lnSpc>
                  <a:spcPct val="200000"/>
                </a:lnSpc>
                <a:defRPr/>
              </a:pPr>
              <a:r>
                <a:rPr lang="en-US" sz="4000" b="1" dirty="0">
                  <a:solidFill>
                    <a:schemeClr val="bg2"/>
                  </a:solidFill>
                </a:rPr>
                <a:t>Occupational diving is exacting work with absolutely no room for error. Careful planning and strict adherence to safety guidelines are essential for keeping dives from turning disastrous.</a:t>
              </a:r>
            </a:p>
            <a:p>
              <a:pPr lvl="0" algn="ctr" defTabSz="914400">
                <a:lnSpc>
                  <a:spcPct val="200000"/>
                </a:lnSpc>
                <a:defRPr/>
              </a:pPr>
              <a:endParaRPr lang="en-US" sz="4000" b="1" dirty="0">
                <a:solidFill>
                  <a:schemeClr val="bg2"/>
                </a:solidFill>
              </a:endParaRP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8060</TotalTime>
  <Words>844</Words>
  <Application>Microsoft Office PowerPoint</Application>
  <PresentationFormat>Custom</PresentationFormat>
  <Paragraphs>53</Paragraphs>
  <Slides>7</Slides>
  <Notes>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7</vt:i4>
      </vt:variant>
    </vt:vector>
  </HeadingPairs>
  <TitlesOfParts>
    <vt:vector size="14" baseType="lpstr">
      <vt:lpstr>Arial</vt:lpstr>
      <vt:lpstr>Calibri</vt:lpstr>
      <vt:lpstr>Roboto</vt:lpstr>
      <vt:lpstr>GENARAL LAYOUTS</vt:lpstr>
      <vt:lpstr>TEAM SLIDES</vt:lpstr>
      <vt:lpstr>SLIDES WITH IMAGES</vt:lpstr>
      <vt:lpstr>PORTFOLIO</vt:lpstr>
      <vt:lpstr>PowerPoint Presentation</vt:lpstr>
      <vt:lpstr> DANGERS FOR DIVERS </vt:lpstr>
      <vt:lpstr>PowerPoint Presentation</vt:lpstr>
      <vt:lpstr> What’s the Danger?</vt:lpstr>
      <vt:lpstr>How to Protect Yourself</vt:lpstr>
      <vt:lpstr>How to Protect Yourself</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SWTOR Rocks</cp:lastModifiedBy>
  <cp:revision>1020</cp:revision>
  <dcterms:created xsi:type="dcterms:W3CDTF">2015-01-20T11:47:48Z</dcterms:created>
  <dcterms:modified xsi:type="dcterms:W3CDTF">2020-10-01T21:32:33Z</dcterms:modified>
</cp:coreProperties>
</file>