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4"/>
  </p:notesMasterIdLst>
  <p:sldIdLst>
    <p:sldId id="269" r:id="rId5"/>
    <p:sldId id="606" r:id="rId6"/>
    <p:sldId id="613" r:id="rId7"/>
    <p:sldId id="614" r:id="rId8"/>
    <p:sldId id="627" r:id="rId9"/>
    <p:sldId id="623" r:id="rId10"/>
    <p:sldId id="616" r:id="rId11"/>
    <p:sldId id="629" r:id="rId12"/>
    <p:sldId id="622" r:id="rId13"/>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63767" autoAdjust="0"/>
  </p:normalViewPr>
  <p:slideViewPr>
    <p:cSldViewPr>
      <p:cViewPr>
        <p:scale>
          <a:sx n="39" d="100"/>
          <a:sy n="39" d="100"/>
        </p:scale>
        <p:origin x="1290" y="426"/>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23"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AABA767-8FCD-4B70-87C8-36ABF3ED25BC}"/>
    <pc:docChg chg="modSld">
      <pc:chgData name="Edwin Landivar" userId="ae2ac59f40d9f62d" providerId="LiveId" clId="{8AABA767-8FCD-4B70-87C8-36ABF3ED25BC}" dt="2020-05-02T22:19:35.368" v="10" actId="20577"/>
      <pc:docMkLst>
        <pc:docMk/>
      </pc:docMkLst>
      <pc:sldChg chg="delSp modSp mod">
        <pc:chgData name="Edwin Landivar" userId="ae2ac59f40d9f62d" providerId="LiveId" clId="{8AABA767-8FCD-4B70-87C8-36ABF3ED25BC}" dt="2020-05-02T22:18:28.507" v="1" actId="20577"/>
        <pc:sldMkLst>
          <pc:docMk/>
          <pc:sldMk cId="3378895467" sldId="606"/>
        </pc:sldMkLst>
        <pc:spChg chg="mod">
          <ac:chgData name="Edwin Landivar" userId="ae2ac59f40d9f62d" providerId="LiveId" clId="{8AABA767-8FCD-4B70-87C8-36ABF3ED25BC}" dt="2020-05-02T22:18:28.507" v="1" actId="20577"/>
          <ac:spMkLst>
            <pc:docMk/>
            <pc:sldMk cId="3378895467" sldId="606"/>
            <ac:spMk id="5" creationId="{00000000-0000-0000-0000-000000000000}"/>
          </ac:spMkLst>
        </pc:spChg>
        <pc:picChg chg="del">
          <ac:chgData name="Edwin Landivar" userId="ae2ac59f40d9f62d" providerId="LiveId" clId="{8AABA767-8FCD-4B70-87C8-36ABF3ED25BC}" dt="2020-05-02T22:18:23.102" v="0" actId="478"/>
          <ac:picMkLst>
            <pc:docMk/>
            <pc:sldMk cId="3378895467" sldId="606"/>
            <ac:picMk id="1026" creationId="{886A33BD-C83A-4811-AF0F-03C23AE2937E}"/>
          </ac:picMkLst>
        </pc:picChg>
      </pc:sldChg>
      <pc:sldChg chg="modSp mod">
        <pc:chgData name="Edwin Landivar" userId="ae2ac59f40d9f62d" providerId="LiveId" clId="{8AABA767-8FCD-4B70-87C8-36ABF3ED25BC}" dt="2020-05-02T22:18:52.923" v="5" actId="20577"/>
        <pc:sldMkLst>
          <pc:docMk/>
          <pc:sldMk cId="837056114" sldId="613"/>
        </pc:sldMkLst>
        <pc:spChg chg="mod">
          <ac:chgData name="Edwin Landivar" userId="ae2ac59f40d9f62d" providerId="LiveId" clId="{8AABA767-8FCD-4B70-87C8-36ABF3ED25BC}" dt="2020-05-02T22:18:52.923" v="5" actId="20577"/>
          <ac:spMkLst>
            <pc:docMk/>
            <pc:sldMk cId="837056114" sldId="613"/>
            <ac:spMk id="14" creationId="{00000000-0000-0000-0000-000000000000}"/>
          </ac:spMkLst>
        </pc:spChg>
      </pc:sldChg>
      <pc:sldChg chg="addSp delSp modSp mod">
        <pc:chgData name="Edwin Landivar" userId="ae2ac59f40d9f62d" providerId="LiveId" clId="{8AABA767-8FCD-4B70-87C8-36ABF3ED25BC}" dt="2020-05-02T22:18:43.264" v="4" actId="478"/>
        <pc:sldMkLst>
          <pc:docMk/>
          <pc:sldMk cId="1479977622" sldId="614"/>
        </pc:sldMkLst>
        <pc:spChg chg="add mod">
          <ac:chgData name="Edwin Landivar" userId="ae2ac59f40d9f62d" providerId="LiveId" clId="{8AABA767-8FCD-4B70-87C8-36ABF3ED25BC}" dt="2020-05-02T22:18:43.264" v="4" actId="478"/>
          <ac:spMkLst>
            <pc:docMk/>
            <pc:sldMk cId="1479977622" sldId="614"/>
            <ac:spMk id="2" creationId="{CAD4E72E-0F62-4D0A-BB44-E8116F783B4B}"/>
          </ac:spMkLst>
        </pc:spChg>
        <pc:spChg chg="mod">
          <ac:chgData name="Edwin Landivar" userId="ae2ac59f40d9f62d" providerId="LiveId" clId="{8AABA767-8FCD-4B70-87C8-36ABF3ED25BC}" dt="2020-05-02T22:18:41.775" v="3" actId="20577"/>
          <ac:spMkLst>
            <pc:docMk/>
            <pc:sldMk cId="1479977622" sldId="614"/>
            <ac:spMk id="11" creationId="{00000000-0000-0000-0000-000000000000}"/>
          </ac:spMkLst>
        </pc:spChg>
        <pc:picChg chg="del">
          <ac:chgData name="Edwin Landivar" userId="ae2ac59f40d9f62d" providerId="LiveId" clId="{8AABA767-8FCD-4B70-87C8-36ABF3ED25BC}" dt="2020-05-02T22:18:43.264" v="4" actId="478"/>
          <ac:picMkLst>
            <pc:docMk/>
            <pc:sldMk cId="1479977622" sldId="614"/>
            <ac:picMk id="2050" creationId="{F466BD3D-D6FD-4624-8CD9-4474FAB1DC8B}"/>
          </ac:picMkLst>
        </pc:picChg>
      </pc:sldChg>
      <pc:sldChg chg="addSp delSp modSp mod">
        <pc:chgData name="Edwin Landivar" userId="ae2ac59f40d9f62d" providerId="LiveId" clId="{8AABA767-8FCD-4B70-87C8-36ABF3ED25BC}" dt="2020-05-02T22:19:05.648" v="7" actId="478"/>
        <pc:sldMkLst>
          <pc:docMk/>
          <pc:sldMk cId="668194125" sldId="616"/>
        </pc:sldMkLst>
        <pc:spChg chg="add mod">
          <ac:chgData name="Edwin Landivar" userId="ae2ac59f40d9f62d" providerId="LiveId" clId="{8AABA767-8FCD-4B70-87C8-36ABF3ED25BC}" dt="2020-05-02T22:19:05.648" v="7" actId="478"/>
          <ac:spMkLst>
            <pc:docMk/>
            <pc:sldMk cId="668194125" sldId="616"/>
            <ac:spMk id="2" creationId="{0B1A6102-5518-4844-8C2F-C022FCC5161B}"/>
          </ac:spMkLst>
        </pc:spChg>
        <pc:spChg chg="mod">
          <ac:chgData name="Edwin Landivar" userId="ae2ac59f40d9f62d" providerId="LiveId" clId="{8AABA767-8FCD-4B70-87C8-36ABF3ED25BC}" dt="2020-05-02T22:19:04.277" v="6" actId="20577"/>
          <ac:spMkLst>
            <pc:docMk/>
            <pc:sldMk cId="668194125" sldId="616"/>
            <ac:spMk id="7" creationId="{1867828F-492D-4BF1-8A4E-822DF2FD5B9B}"/>
          </ac:spMkLst>
        </pc:spChg>
        <pc:picChg chg="del">
          <ac:chgData name="Edwin Landivar" userId="ae2ac59f40d9f62d" providerId="LiveId" clId="{8AABA767-8FCD-4B70-87C8-36ABF3ED25BC}" dt="2020-05-02T22:19:05.648" v="7" actId="478"/>
          <ac:picMkLst>
            <pc:docMk/>
            <pc:sldMk cId="668194125" sldId="616"/>
            <ac:picMk id="3078" creationId="{0CAD1025-ED9B-442C-8746-11D25EC3EFE3}"/>
          </ac:picMkLst>
        </pc:picChg>
      </pc:sldChg>
      <pc:sldChg chg="modSp mod">
        <pc:chgData name="Edwin Landivar" userId="ae2ac59f40d9f62d" providerId="LiveId" clId="{8AABA767-8FCD-4B70-87C8-36ABF3ED25BC}" dt="2020-05-02T22:19:35.368" v="10" actId="20577"/>
        <pc:sldMkLst>
          <pc:docMk/>
          <pc:sldMk cId="3481045880" sldId="622"/>
        </pc:sldMkLst>
        <pc:spChg chg="mod">
          <ac:chgData name="Edwin Landivar" userId="ae2ac59f40d9f62d" providerId="LiveId" clId="{8AABA767-8FCD-4B70-87C8-36ABF3ED25BC}" dt="2020-05-02T22:19:35.368" v="10" actId="20577"/>
          <ac:spMkLst>
            <pc:docMk/>
            <pc:sldMk cId="3481045880" sldId="622"/>
            <ac:spMk id="14" creationId="{00000000-0000-0000-0000-000000000000}"/>
          </ac:spMkLst>
        </pc:spChg>
      </pc:sldChg>
      <pc:sldChg chg="modSp mod">
        <pc:chgData name="Edwin Landivar" userId="ae2ac59f40d9f62d" providerId="LiveId" clId="{8AABA767-8FCD-4B70-87C8-36ABF3ED25BC}" dt="2020-05-02T22:19:18.042" v="8" actId="20577"/>
        <pc:sldMkLst>
          <pc:docMk/>
          <pc:sldMk cId="784784973" sldId="623"/>
        </pc:sldMkLst>
        <pc:spChg chg="mod">
          <ac:chgData name="Edwin Landivar" userId="ae2ac59f40d9f62d" providerId="LiveId" clId="{8AABA767-8FCD-4B70-87C8-36ABF3ED25BC}" dt="2020-05-02T22:19:18.042" v="8" actId="20577"/>
          <ac:spMkLst>
            <pc:docMk/>
            <pc:sldMk cId="784784973" sldId="623"/>
            <ac:spMk id="7" creationId="{B0369C6B-D18C-4CCF-81D5-91F16F2021B5}"/>
          </ac:spMkLst>
        </pc:spChg>
      </pc:sldChg>
      <pc:sldChg chg="modSp mod">
        <pc:chgData name="Edwin Landivar" userId="ae2ac59f40d9f62d" providerId="LiveId" clId="{8AABA767-8FCD-4B70-87C8-36ABF3ED25BC}" dt="2020-05-02T22:19:26.897" v="9" actId="20577"/>
        <pc:sldMkLst>
          <pc:docMk/>
          <pc:sldMk cId="2689693971" sldId="624"/>
        </pc:sldMkLst>
        <pc:spChg chg="mod">
          <ac:chgData name="Edwin Landivar" userId="ae2ac59f40d9f62d" providerId="LiveId" clId="{8AABA767-8FCD-4B70-87C8-36ABF3ED25BC}" dt="2020-05-02T22:19:26.897" v="9" actId="20577"/>
          <ac:spMkLst>
            <pc:docMk/>
            <pc:sldMk cId="2689693971" sldId="624"/>
            <ac:spMk id="7" creationId="{1867828F-492D-4BF1-8A4E-822DF2FD5B9B}"/>
          </ac:spMkLst>
        </pc:spChg>
      </pc:sldChg>
    </pc:docChg>
  </pc:docChgLst>
  <pc:docChgLst>
    <pc:chgData name="Edwin Landivar" userId="ae2ac59f40d9f62d" providerId="LiveId" clId="{D03DCDCD-719F-4A90-8BDC-B055C841BDC0}"/>
    <pc:docChg chg="addSld modSld sldOrd">
      <pc:chgData name="Edwin Landivar" userId="ae2ac59f40d9f62d" providerId="LiveId" clId="{D03DCDCD-719F-4A90-8BDC-B055C841BDC0}" dt="2020-05-03T02:28:50.542" v="18" actId="20577"/>
      <pc:docMkLst>
        <pc:docMk/>
      </pc:docMkLst>
      <pc:sldChg chg="modNotesTx">
        <pc:chgData name="Edwin Landivar" userId="ae2ac59f40d9f62d" providerId="LiveId" clId="{D03DCDCD-719F-4A90-8BDC-B055C841BDC0}" dt="2020-05-03T02:26:06.074" v="0" actId="20577"/>
        <pc:sldMkLst>
          <pc:docMk/>
          <pc:sldMk cId="3378895467" sldId="606"/>
        </pc:sldMkLst>
      </pc:sldChg>
      <pc:sldChg chg="modNotesTx">
        <pc:chgData name="Edwin Landivar" userId="ae2ac59f40d9f62d" providerId="LiveId" clId="{D03DCDCD-719F-4A90-8BDC-B055C841BDC0}" dt="2020-05-03T02:26:18.645" v="2" actId="20577"/>
        <pc:sldMkLst>
          <pc:docMk/>
          <pc:sldMk cId="837056114" sldId="613"/>
        </pc:sldMkLst>
      </pc:sldChg>
      <pc:sldChg chg="modNotesTx">
        <pc:chgData name="Edwin Landivar" userId="ae2ac59f40d9f62d" providerId="LiveId" clId="{D03DCDCD-719F-4A90-8BDC-B055C841BDC0}" dt="2020-05-03T02:27:13.739" v="6" actId="20577"/>
        <pc:sldMkLst>
          <pc:docMk/>
          <pc:sldMk cId="1479977622" sldId="614"/>
        </pc:sldMkLst>
      </pc:sldChg>
      <pc:sldChg chg="modNotesTx">
        <pc:chgData name="Edwin Landivar" userId="ae2ac59f40d9f62d" providerId="LiveId" clId="{D03DCDCD-719F-4A90-8BDC-B055C841BDC0}" dt="2020-05-03T02:28:38.847" v="16" actId="20577"/>
        <pc:sldMkLst>
          <pc:docMk/>
          <pc:sldMk cId="668194125" sldId="616"/>
        </pc:sldMkLst>
      </pc:sldChg>
      <pc:sldChg chg="ord">
        <pc:chgData name="Edwin Landivar" userId="ae2ac59f40d9f62d" providerId="LiveId" clId="{D03DCDCD-719F-4A90-8BDC-B055C841BDC0}" dt="2020-05-03T02:28:31.959" v="15"/>
        <pc:sldMkLst>
          <pc:docMk/>
          <pc:sldMk cId="784784973" sldId="623"/>
        </pc:sldMkLst>
      </pc:sldChg>
      <pc:sldChg chg="modNotesTx">
        <pc:chgData name="Edwin Landivar" userId="ae2ac59f40d9f62d" providerId="LiveId" clId="{D03DCDCD-719F-4A90-8BDC-B055C841BDC0}" dt="2020-05-03T02:28:50.542" v="18" actId="20577"/>
        <pc:sldMkLst>
          <pc:docMk/>
          <pc:sldMk cId="2689693971" sldId="624"/>
        </pc:sldMkLst>
      </pc:sldChg>
      <pc:sldChg chg="modSp add mod">
        <pc:chgData name="Edwin Landivar" userId="ae2ac59f40d9f62d" providerId="LiveId" clId="{D03DCDCD-719F-4A90-8BDC-B055C841BDC0}" dt="2020-05-03T02:26:31.200" v="4" actId="1076"/>
        <pc:sldMkLst>
          <pc:docMk/>
          <pc:sldMk cId="4116105273" sldId="625"/>
        </pc:sldMkLst>
        <pc:grpChg chg="mod">
          <ac:chgData name="Edwin Landivar" userId="ae2ac59f40d9f62d" providerId="LiveId" clId="{D03DCDCD-719F-4A90-8BDC-B055C841BDC0}" dt="2020-05-03T02:26:31.200" v="4" actId="1076"/>
          <ac:grpSpMkLst>
            <pc:docMk/>
            <pc:sldMk cId="4116105273" sldId="625"/>
            <ac:grpSpMk id="21" creationId="{00000000-0000-0000-0000-000000000000}"/>
          </ac:grpSpMkLst>
        </pc:grpChg>
      </pc:sldChg>
      <pc:sldChg chg="add">
        <pc:chgData name="Edwin Landivar" userId="ae2ac59f40d9f62d" providerId="LiveId" clId="{D03DCDCD-719F-4A90-8BDC-B055C841BDC0}" dt="2020-05-03T02:26:37.682" v="5"/>
        <pc:sldMkLst>
          <pc:docMk/>
          <pc:sldMk cId="3685122941" sldId="626"/>
        </pc:sldMkLst>
      </pc:sldChg>
      <pc:sldChg chg="modSp add mod">
        <pc:chgData name="Edwin Landivar" userId="ae2ac59f40d9f62d" providerId="LiveId" clId="{D03DCDCD-719F-4A90-8BDC-B055C841BDC0}" dt="2020-05-03T02:27:44.897" v="12" actId="14100"/>
        <pc:sldMkLst>
          <pc:docMk/>
          <pc:sldMk cId="2931728051" sldId="627"/>
        </pc:sldMkLst>
        <pc:spChg chg="mod">
          <ac:chgData name="Edwin Landivar" userId="ae2ac59f40d9f62d" providerId="LiveId" clId="{D03DCDCD-719F-4A90-8BDC-B055C841BDC0}" dt="2020-05-03T02:27:44.897" v="12" actId="14100"/>
          <ac:spMkLst>
            <pc:docMk/>
            <pc:sldMk cId="2931728051" sldId="627"/>
            <ac:spMk id="2" creationId="{CAD4E72E-0F62-4D0A-BB44-E8116F783B4B}"/>
          </ac:spMkLst>
        </pc:spChg>
        <pc:spChg chg="mod">
          <ac:chgData name="Edwin Landivar" userId="ae2ac59f40d9f62d" providerId="LiveId" clId="{D03DCDCD-719F-4A90-8BDC-B055C841BDC0}" dt="2020-05-03T02:27:32.548" v="9" actId="1076"/>
          <ac:spMkLst>
            <pc:docMk/>
            <pc:sldMk cId="2931728051" sldId="627"/>
            <ac:spMk id="10" creationId="{00000000-0000-0000-0000-000000000000}"/>
          </ac:spMkLst>
        </pc:spChg>
        <pc:spChg chg="mod">
          <ac:chgData name="Edwin Landivar" userId="ae2ac59f40d9f62d" providerId="LiveId" clId="{D03DCDCD-719F-4A90-8BDC-B055C841BDC0}" dt="2020-05-03T02:27:37.363" v="10" actId="1076"/>
          <ac:spMkLst>
            <pc:docMk/>
            <pc:sldMk cId="2931728051" sldId="627"/>
            <ac:spMk id="11" creationId="{00000000-0000-0000-0000-000000000000}"/>
          </ac:spMkLst>
        </pc:spChg>
      </pc:sldChg>
      <pc:sldChg chg="add">
        <pc:chgData name="Edwin Landivar" userId="ae2ac59f40d9f62d" providerId="LiveId" clId="{D03DCDCD-719F-4A90-8BDC-B055C841BDC0}" dt="2020-05-03T02:28:26.780" v="13"/>
        <pc:sldMkLst>
          <pc:docMk/>
          <pc:sldMk cId="456966587" sldId="628"/>
        </pc:sldMkLst>
      </pc:sldChg>
      <pc:sldChg chg="add">
        <pc:chgData name="Edwin Landivar" userId="ae2ac59f40d9f62d" providerId="LiveId" clId="{D03DCDCD-719F-4A90-8BDC-B055C841BDC0}" dt="2020-05-03T02:28:46.244" v="17"/>
        <pc:sldMkLst>
          <pc:docMk/>
          <pc:sldMk cId="2718389329" sldId="629"/>
        </pc:sldMkLst>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24.05.2020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sha.gov/SLTC/electrical/hazards/aegcp.html#conttes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osha.gov/pls/oshaweb/owadisp.show_document?p_table=STANDARDS&amp;p_id=10705#1926.404(b)(1)(iii)(E)(4)" TargetMode="External"/><Relationship Id="rId4" Type="http://schemas.openxmlformats.org/officeDocument/2006/relationships/hyperlink" Target="https://www.osha.gov/SLTC/electrical/hazards/aegcp.html#termtes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reymattersglobal.com/why-ground-testing-is-importa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osha.gov/dte/grant_materials/fy07/sh-16586-07/4_electrical_safety_trainer_guide.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ASSURED GROUNDING</a:t>
            </a:r>
            <a:endParaRPr lang="es-E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pPr fontAlgn="base"/>
            <a:r>
              <a:rPr lang="en-US" sz="1200" b="1" kern="1200" dirty="0" smtClean="0">
                <a:solidFill>
                  <a:schemeClr val="tx1"/>
                </a:solidFill>
                <a:effectLst/>
                <a:latin typeface="+mn-lt"/>
                <a:ea typeface="+mn-ea"/>
                <a:cs typeface="+mn-cs"/>
              </a:rPr>
              <a:t>The assured equipment grounding conductor program covers all cord sets, receptacles which are not a part of the permanent wiring of the building or structure, and equipment connected by cord and plug which are available for use or used by employees.</a:t>
            </a:r>
            <a:endParaRPr lang="es-ES" sz="1200" b="1"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Working with electricity can be dangerous. Engineers, electricians, and other workers deal with electricity directly, including working on overhead lines, electrical installation and circuit assemblies. Others, such as office workers, farmers, and construction workers work with electricity indirectly and may also be exposed to electrical hazards.</a:t>
            </a:r>
            <a:endParaRPr lang="es-ES" sz="1200" b="1"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Simple mistake results in a tragic accident</a:t>
            </a:r>
            <a:endParaRPr lang="es-ES"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 die setter had been electrocuted because someone had wired a 480-volt extension cable incorrectly. He had placed one of the phase conductors on the ground terminal during assembly. This simple mistake ultimately resulted in a tragic accident.</a:t>
            </a:r>
            <a:endParaRPr lang="es-E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Both NFPA 70E and OSHA recognize the dangers associated with temporary power cables. Therefore, employers who use extension cables energized above 125 volts, are required to institute an AEGC or use a GFCI to prevent accidents like the one I have just described.</a:t>
            </a:r>
            <a:endParaRPr lang="es-E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Places of work generally have power nominally supplied at 230 volt (single phase) and 400 volts (3 phase) although some larger workplaces will receive electricity at a higher supply voltage. The information below relates to workplaces using 230- and 400-volt supplies.</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main hazards with electricity are:</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contact with live parts causing shock and burns</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faults which could cause fires;</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fire or explosion where electricity could be the source of ignition in a potentially flammable or explosive atmosphere, e.g. in a spray paint booth. </a:t>
            </a:r>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dirty="0" smtClean="0">
                <a:solidFill>
                  <a:schemeClr val="bg2"/>
                </a:solidFill>
                <a:latin typeface="Brandon Text Regular" panose="020B0503020203060203" pitchFamily="34" charset="0"/>
              </a:rPr>
              <a:t>It is the level of voltage the body is exposed to and the resistance to flow of electrical current offered by the body that determines the impact of exposure to electricity. The following factors determine the severity of the effect electric shock has on your body:</a:t>
            </a:r>
          </a:p>
          <a:p>
            <a:pPr marL="457200" indent="-457200">
              <a:buFont typeface="Arial" panose="020B0604020202020204" pitchFamily="34" charset="0"/>
              <a:buChar char="•"/>
            </a:pPr>
            <a:r>
              <a:rPr lang="en-US" sz="1200" dirty="0" smtClean="0">
                <a:solidFill>
                  <a:schemeClr val="bg2"/>
                </a:solidFill>
                <a:latin typeface="Brandon Text Regular" panose="020B0503020203060203" pitchFamily="34" charset="0"/>
              </a:rPr>
              <a:t>The level of voltage</a:t>
            </a:r>
          </a:p>
          <a:p>
            <a:pPr marL="457200" indent="-457200">
              <a:buFont typeface="Arial" panose="020B0604020202020204" pitchFamily="34" charset="0"/>
              <a:buChar char="•"/>
            </a:pPr>
            <a:r>
              <a:rPr lang="en-US" sz="1200" dirty="0" smtClean="0">
                <a:solidFill>
                  <a:schemeClr val="bg2"/>
                </a:solidFill>
                <a:latin typeface="Brandon Text Regular" panose="020B0503020203060203" pitchFamily="34" charset="0"/>
              </a:rPr>
              <a:t>The amount of body resistance you have to the current flow</a:t>
            </a:r>
          </a:p>
          <a:p>
            <a:pPr marL="457200" indent="-457200">
              <a:buFont typeface="Arial" panose="020B0604020202020204" pitchFamily="34" charset="0"/>
              <a:buChar char="•"/>
            </a:pPr>
            <a:r>
              <a:rPr lang="en-US" sz="1200" dirty="0" smtClean="0">
                <a:solidFill>
                  <a:schemeClr val="bg2"/>
                </a:solidFill>
                <a:latin typeface="Brandon Text Regular" panose="020B0503020203060203" pitchFamily="34" charset="0"/>
              </a:rPr>
              <a:t>The path the current takes through your body</a:t>
            </a:r>
          </a:p>
          <a:p>
            <a:pPr marL="457200" indent="-457200">
              <a:buFont typeface="Arial" panose="020B0604020202020204" pitchFamily="34" charset="0"/>
              <a:buChar char="•"/>
            </a:pPr>
            <a:r>
              <a:rPr lang="en-US" sz="1200" dirty="0" smtClean="0">
                <a:solidFill>
                  <a:schemeClr val="bg2"/>
                </a:solidFill>
                <a:latin typeface="Brandon Text Regular" panose="020B0503020203060203" pitchFamily="34" charset="0"/>
              </a:rPr>
              <a:t>The length of time the current flows through your body</a:t>
            </a:r>
          </a:p>
          <a:p>
            <a:r>
              <a:rPr lang="en-US" sz="1200" dirty="0" smtClean="0">
                <a:solidFill>
                  <a:schemeClr val="bg2"/>
                </a:solidFill>
                <a:latin typeface="Brandon Text Regular" panose="020B0503020203060203" pitchFamily="34" charset="0"/>
              </a:rPr>
              <a:t>If a worker has come into contact with electricity the worker may not be able to remove themselves from the electrical source. The human body is a good conductor of electricity. If you touch a person while they are in contact with the electrical source, the electricity will flow through your body causing electrical shock. Firstly, attempt to turn off the source of the electricity (disconnect). If the electrical source cannot readily and safely be turned off, use a non-conducting object, such as a fiberglass object or a wooden pole, to remove the person from the electrical source.</a:t>
            </a:r>
          </a:p>
          <a:p>
            <a:endParaRPr lang="en-US" sz="1200" dirty="0" smtClean="0">
              <a:solidFill>
                <a:schemeClr val="bg2"/>
              </a:solidFill>
              <a:latin typeface="Brandon Text Regular" panose="020B0503020203060203"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86233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r>
              <a:rPr lang="en-US" sz="1200" kern="1200" dirty="0" smtClean="0">
                <a:solidFill>
                  <a:schemeClr val="tx1"/>
                </a:solidFill>
                <a:effectLst/>
                <a:latin typeface="+mn-lt"/>
                <a:ea typeface="+mn-ea"/>
                <a:cs typeface="+mn-cs"/>
              </a:rPr>
              <a:t>If an Assured Equipment Grounding Conductor Program (AEGCP) is used in place of ground-fault circuit interrupters (GFCIs) for ground-fault protection, the following minimum requirements apply, though additional tests or procedures are encouraged:</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Keep a written description of the program at the jobsite. Outline specific procedures for the required equipment inspections, tests, and test schedule, and make them available to OSHA and to affected persons upon demand.</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Designate one or more competent persons to implement the program.  OSHA defines a </a:t>
            </a:r>
            <a:r>
              <a:rPr lang="en-US" sz="1200" i="1" kern="1200" dirty="0" smtClean="0">
                <a:solidFill>
                  <a:schemeClr val="tx1"/>
                </a:solidFill>
                <a:effectLst/>
                <a:latin typeface="+mn-lt"/>
                <a:ea typeface="+mn-ea"/>
                <a:cs typeface="+mn-cs"/>
              </a:rPr>
              <a:t>competent person</a:t>
            </a:r>
            <a:r>
              <a:rPr lang="en-US" sz="1200" kern="1200" dirty="0" smtClean="0">
                <a:solidFill>
                  <a:schemeClr val="tx1"/>
                </a:solidFill>
                <a:effectLst/>
                <a:latin typeface="+mn-lt"/>
                <a:ea typeface="+mn-ea"/>
                <a:cs typeface="+mn-cs"/>
              </a:rPr>
              <a:t> as someone who is a) qualified to identify hazards, and b) authorized to take prompt corrective measures.</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Visually inspect all cord sets, attachment caps, plugs and receptacles, and any equipment connected by cord and plug, </a:t>
            </a:r>
            <a:r>
              <a:rPr lang="en-US" sz="1200" i="1" kern="1200" dirty="0" smtClean="0">
                <a:solidFill>
                  <a:schemeClr val="tx1"/>
                </a:solidFill>
                <a:effectLst/>
                <a:latin typeface="+mn-lt"/>
                <a:ea typeface="+mn-ea"/>
                <a:cs typeface="+mn-cs"/>
              </a:rPr>
              <a:t>before use each day</a:t>
            </a:r>
            <a:r>
              <a:rPr lang="en-US" sz="1200" kern="1200" dirty="0" smtClean="0">
                <a:solidFill>
                  <a:schemeClr val="tx1"/>
                </a:solidFill>
                <a:effectLst/>
                <a:latin typeface="+mn-lt"/>
                <a:ea typeface="+mn-ea"/>
                <a:cs typeface="+mn-cs"/>
              </a:rPr>
              <a:t>. If you see any external damage, such as deformed or missing pins, damaged insulation, etc., or discover internal damage, take the equipment out of use until it is repaired.</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Perform two OSHA-required tests on all electrical equipment: a </a:t>
            </a:r>
            <a:r>
              <a:rPr lang="en-US" sz="1200" u="none" strike="noStrike" kern="1200" dirty="0" smtClean="0">
                <a:solidFill>
                  <a:schemeClr val="tx1"/>
                </a:solidFill>
                <a:effectLst/>
                <a:latin typeface="+mn-lt"/>
                <a:ea typeface="+mn-ea"/>
                <a:cs typeface="+mn-cs"/>
                <a:hlinkClick r:id="rId3" tooltip="continuity test"/>
              </a:rPr>
              <a:t>continuity test</a:t>
            </a:r>
            <a:r>
              <a:rPr lang="en-US" sz="1200" kern="1200" dirty="0" smtClean="0">
                <a:solidFill>
                  <a:schemeClr val="tx1"/>
                </a:solidFill>
                <a:effectLst/>
                <a:latin typeface="+mn-lt"/>
                <a:ea typeface="+mn-ea"/>
                <a:cs typeface="+mn-cs"/>
              </a:rPr>
              <a:t>, and a </a:t>
            </a:r>
            <a:r>
              <a:rPr lang="en-US" sz="1200" u="none" strike="noStrike" kern="1200" dirty="0" smtClean="0">
                <a:solidFill>
                  <a:schemeClr val="tx1"/>
                </a:solidFill>
                <a:effectLst/>
                <a:latin typeface="+mn-lt"/>
                <a:ea typeface="+mn-ea"/>
                <a:cs typeface="+mn-cs"/>
                <a:hlinkClick r:id="rId4" tooltip="terminal connection test"/>
              </a:rPr>
              <a:t>terminal connection test</a:t>
            </a:r>
            <a:r>
              <a:rPr lang="en-US" sz="1200" kern="1200" dirty="0" smtClean="0">
                <a:solidFill>
                  <a:schemeClr val="tx1"/>
                </a:solidFill>
                <a:effectLst/>
                <a:latin typeface="+mn-lt"/>
                <a:ea typeface="+mn-ea"/>
                <a:cs typeface="+mn-cs"/>
              </a:rPr>
              <a:t>. Tests are required:</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Before first use.</a:t>
            </a:r>
            <a:endParaRPr lang="es-E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any repairs, and before placing back in service.</a:t>
            </a:r>
            <a:endParaRPr lang="es-E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suspected damage, and before returning to use.</a:t>
            </a:r>
            <a:endParaRPr lang="es-E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Every 3 months [</a:t>
            </a:r>
            <a:r>
              <a:rPr lang="en-US" sz="1200" i="1" kern="1200" dirty="0" smtClean="0">
                <a:solidFill>
                  <a:schemeClr val="tx1"/>
                </a:solidFill>
                <a:effectLst/>
                <a:latin typeface="+mn-lt"/>
                <a:ea typeface="+mn-ea"/>
                <a:cs typeface="+mn-cs"/>
              </a:rPr>
              <a:t>for exceptions see</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tooltip="29 CFR 1926.404(b)(1)(iii)(E)(4)"/>
              </a:rPr>
              <a:t>29 CFR 1926.404(b)(1)(iii)(E)(4)</a:t>
            </a:r>
            <a:r>
              <a:rPr lang="en-U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Maintain a written record of the required tests, identifying all equipment that passed the test and the last date it was tested (or the testing interval). Like the program description, make it available to OSHA inspectors and affected persons upon demand.</a:t>
            </a:r>
          </a:p>
          <a:p>
            <a:pPr marL="171450" lvl="0" indent="-171450">
              <a:buFont typeface="Arial" panose="020B0604020202020204" pitchFamily="34" charset="0"/>
              <a:buChar char="•"/>
            </a:pPr>
            <a:endParaRPr lang="es-E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fontAlgn="base"/>
            <a:r>
              <a:rPr lang="en-US" sz="1200" b="1" kern="1200" dirty="0" smtClean="0">
                <a:solidFill>
                  <a:schemeClr val="tx1"/>
                </a:solidFill>
                <a:effectLst/>
                <a:latin typeface="+mn-lt"/>
                <a:ea typeface="+mn-ea"/>
                <a:cs typeface="+mn-cs"/>
              </a:rPr>
              <a:t>How you can protect your workers</a:t>
            </a:r>
            <a:endParaRPr lang="es-ES"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All companies need to follow OSHA </a:t>
            </a:r>
            <a:r>
              <a:rPr lang="en-US" sz="1200" u="none" strike="noStrike" kern="1200" dirty="0" smtClean="0">
                <a:solidFill>
                  <a:schemeClr val="tx1"/>
                </a:solidFill>
                <a:effectLst/>
                <a:latin typeface="+mn-lt"/>
                <a:ea typeface="+mn-ea"/>
                <a:cs typeface="+mn-cs"/>
                <a:hlinkClick r:id="rId3"/>
              </a:rPr>
              <a:t>ground-fault protection</a:t>
            </a:r>
            <a:r>
              <a:rPr lang="en-US" sz="1200" kern="1200" dirty="0" smtClean="0">
                <a:solidFill>
                  <a:schemeClr val="tx1"/>
                </a:solidFill>
                <a:effectLst/>
                <a:latin typeface="+mn-lt"/>
                <a:ea typeface="+mn-ea"/>
                <a:cs typeface="+mn-cs"/>
              </a:rPr>
              <a:t> rules and regulations that are deemed necessary for employee safety and health. Therefore, it is imperative that you provide either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GFCIs on the job sites for receptacle outlets in use and not as a part of the permanent wiring of the building or (ii) have a scheduled and recorded assured equipment grounding conductor program on construction sites which covers all cord sets, receptacles which are not part of the permanent wiring of the building or structure, and equipment connected by cord and plug which are available for use or used by the employees.</a:t>
            </a:r>
            <a:endParaRPr lang="es-E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You must provide the approved GFCIs for all l20-volt, single-phase, 15- and 20-ampere receptacle outlets on construction sites that are not a part of the permanent wiring of the building or structure and that are in use by employees. If there is any receptacle that is installed as a part of the permanent wiring of the building, then you must provide GFCI protection.</a:t>
            </a:r>
            <a:endParaRPr lang="es-E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Electrocution remains the fourth leading cause of work-related death for construction workers, with one worker electrocuted on the job every day in the US. Although OHS professionals are not necessarily skilled electricians, OSHA provides an online </a:t>
            </a:r>
            <a:r>
              <a:rPr lang="en-US" sz="1200" u="none" strike="noStrike" kern="1200" dirty="0" smtClean="0">
                <a:solidFill>
                  <a:schemeClr val="tx1"/>
                </a:solidFill>
                <a:effectLst/>
                <a:latin typeface="+mn-lt"/>
                <a:ea typeface="+mn-ea"/>
                <a:cs typeface="+mn-cs"/>
                <a:hlinkClick r:id="rId4"/>
              </a:rPr>
              <a:t>guide to electrical safety for non-electricians</a:t>
            </a:r>
            <a:r>
              <a:rPr lang="en-US" sz="1200" kern="1200" dirty="0" smtClean="0">
                <a:solidFill>
                  <a:schemeClr val="tx1"/>
                </a:solidFill>
                <a:effectLst/>
                <a:latin typeface="+mn-lt"/>
                <a:ea typeface="+mn-ea"/>
                <a:cs typeface="+mn-cs"/>
              </a:rPr>
              <a:t> that describes scenarios in which equipment like GFCIs are essential - for saving lives.</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300076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a:t>
            </a:r>
            <a:r>
              <a:rPr lang="en-US" sz="1200" b="1" kern="1200" dirty="0" smtClean="0">
                <a:solidFill>
                  <a:schemeClr val="tx1"/>
                </a:solidFill>
                <a:effectLst/>
                <a:latin typeface="+mn-lt"/>
                <a:ea typeface="+mn-ea"/>
                <a:cs typeface="+mn-cs"/>
              </a:rPr>
              <a:t>Word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objective of the assured grounding program is to prevent electrocution by ensuring the grounding wire is electrically continuous from the power tool to the power source.</a:t>
            </a:r>
            <a:endParaRPr lang="es-ES" sz="1200" kern="120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ASSURED GROUNDING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ozzi Electrical Equipment S.P.A. | 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6" y="0"/>
            <a:ext cx="18362870" cy="1038129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 xmlns:a16="http://schemas.microsoft.com/office/drawing/2014/main" id="{806D41CC-0B2D-4B90-B456-FE1D5A4B822F}"/>
              </a:ext>
            </a:extLst>
          </p:cNvPr>
          <p:cNvSpPr>
            <a:spLocks noGrp="1"/>
          </p:cNvSpPr>
          <p:nvPr>
            <p:ph type="pic" sz="quarter" idx="12"/>
          </p:nvPr>
        </p:nvSpPr>
        <p:spPr>
          <a:xfrm>
            <a:off x="-44624" y="0"/>
            <a:ext cx="18288000" cy="10287000"/>
          </a:xfrm>
        </p:spPr>
      </p:sp>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17322" y="-1"/>
            <a:ext cx="9068650" cy="10381294"/>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01357" y="2324100"/>
              <a:ext cx="5176679" cy="7294305"/>
            </a:xfrm>
            <a:prstGeom prst="rect">
              <a:avLst/>
            </a:prstGeom>
            <a:noFill/>
          </p:spPr>
          <p:txBody>
            <a:bodyPr wrap="square" rtlCol="0">
              <a:spAutoFit/>
            </a:bodyPr>
            <a:lstStyle/>
            <a:p>
              <a:r>
                <a:rPr lang="en-US" sz="3600" dirty="0">
                  <a:solidFill>
                    <a:schemeClr val="bg2"/>
                  </a:solidFill>
                  <a:latin typeface="Brandon Text Regular" panose="020B0503020203060203" pitchFamily="34" charset="0"/>
                </a:rPr>
                <a:t>The assured equipment grounding conductor program covers all cord sets, receptacles which are not a part of the permanent wiring of the building or structure, and equipment connected by cord and plug which are available for use or used by employees. </a:t>
              </a:r>
              <a:endParaRPr lang="en-US" sz="3600" dirty="0" smtClean="0">
                <a:solidFill>
                  <a:schemeClr val="bg2"/>
                </a:solidFill>
                <a:latin typeface="Brandon Text Regular" panose="020B0503020203060203" pitchFamily="34" charset="0"/>
              </a:endParaRPr>
            </a:p>
            <a:p>
              <a:r>
                <a:rPr lang="en-US" sz="3600" dirty="0">
                  <a:solidFill>
                    <a:schemeClr val="bg2"/>
                  </a:solidFill>
                  <a:latin typeface="Brandon Text Regular" panose="020B0503020203060203" pitchFamily="34" charset="0"/>
                </a:rPr>
                <a:t>Engineers, electricians, and other workers deal with electricity directly, including working on overhead lines, electrical installation and circuit assemblies. Others, such as office workers, farmers, and construction workers work with electricity indirectly and may also be exposed to electrical hazards.</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612475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829800" y="3158341"/>
            <a:ext cx="8045278" cy="3970318"/>
          </a:xfrm>
          <a:prstGeom prst="rect">
            <a:avLst/>
          </a:prstGeom>
        </p:spPr>
        <p:txBody>
          <a:bodyPr wrap="square">
            <a:spAutoFit/>
          </a:bodyPr>
          <a:lstStyle/>
          <a:p>
            <a:r>
              <a:rPr lang="en-US" sz="2800" dirty="0">
                <a:solidFill>
                  <a:schemeClr val="bg2"/>
                </a:solidFill>
                <a:latin typeface="Brandon Text Regular" panose="020B0503020203060203" pitchFamily="34" charset="0"/>
              </a:rPr>
              <a:t>Places of work generally have power nominally supplied at 230 volt (single phase) and 400 volts (3 phase) although some larger workplaces will receive electricity at a higher supply voltage. </a:t>
            </a:r>
            <a:endParaRPr lang="en-US" sz="2800" dirty="0" smtClean="0">
              <a:solidFill>
                <a:schemeClr val="bg2"/>
              </a:solidFill>
              <a:latin typeface="Brandon Text Regular" panose="020B0503020203060203" pitchFamily="34" charset="0"/>
            </a:endParaRPr>
          </a:p>
          <a:p>
            <a:r>
              <a:rPr lang="en-US" sz="2800" dirty="0">
                <a:solidFill>
                  <a:schemeClr val="bg2"/>
                </a:solidFill>
                <a:latin typeface="Brandon Text Regular" panose="020B0503020203060203" pitchFamily="34" charset="0"/>
              </a:rPr>
              <a:t>The main hazards with electricity are</a:t>
            </a:r>
            <a:r>
              <a:rPr lang="en-US" sz="2800" dirty="0" smtClean="0">
                <a:solidFill>
                  <a:schemeClr val="bg2"/>
                </a:solidFill>
                <a:latin typeface="Brandon Text Regular" panose="020B0503020203060203" pitchFamily="34" charset="0"/>
              </a:rPr>
              <a:t>:</a:t>
            </a:r>
          </a:p>
          <a:p>
            <a:endParaRPr lang="en-US" sz="2800" dirty="0">
              <a:solidFill>
                <a:schemeClr val="bg2"/>
              </a:solidFill>
              <a:latin typeface="Brandon Text Regular" panose="020B0503020203060203" pitchFamily="34" charset="0"/>
            </a:endParaRP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contact with live parts causing shock and burns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faults which could cause fires;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fire or explosion where electricity could be the source of ignition in a potentially flammable </a:t>
            </a:r>
          </a:p>
        </p:txBody>
      </p:sp>
      <p:pic>
        <p:nvPicPr>
          <p:cNvPr id="2052" name="Picture 4" descr="First aid for an electrical shock | First Aid for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00300"/>
            <a:ext cx="6962419" cy="612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0" y="2552700"/>
            <a:ext cx="9144000" cy="612475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742950" y="3238500"/>
            <a:ext cx="8045278" cy="4401205"/>
          </a:xfrm>
          <a:prstGeom prst="rect">
            <a:avLst/>
          </a:prstGeom>
        </p:spPr>
        <p:txBody>
          <a:bodyPr wrap="square">
            <a:spAutoFit/>
          </a:bodyPr>
          <a:lstStyle/>
          <a:p>
            <a:r>
              <a:rPr lang="en-US" sz="2800" dirty="0" smtClean="0">
                <a:solidFill>
                  <a:schemeClr val="bg2"/>
                </a:solidFill>
                <a:latin typeface="Brandon Text Regular" panose="020B0503020203060203" pitchFamily="34" charset="0"/>
              </a:rPr>
              <a:t>The severity </a:t>
            </a:r>
            <a:r>
              <a:rPr lang="en-US" sz="2800" dirty="0">
                <a:solidFill>
                  <a:schemeClr val="bg2"/>
                </a:solidFill>
                <a:latin typeface="Brandon Text Regular" panose="020B0503020203060203" pitchFamily="34" charset="0"/>
              </a:rPr>
              <a:t>of the effect electric shock has on your body</a:t>
            </a:r>
            <a:r>
              <a:rPr lang="en-US" sz="2800" dirty="0" smtClean="0">
                <a:solidFill>
                  <a:schemeClr val="bg2"/>
                </a:solidFill>
                <a:latin typeface="Brandon Text Regular" panose="020B0503020203060203" pitchFamily="34" charset="0"/>
              </a:rPr>
              <a:t>:</a:t>
            </a:r>
          </a:p>
          <a:p>
            <a:endParaRPr lang="en-US" sz="2800" dirty="0">
              <a:solidFill>
                <a:schemeClr val="bg2"/>
              </a:solidFill>
              <a:latin typeface="Brandon Text Regular" panose="020B0503020203060203" pitchFamily="34" charset="0"/>
            </a:endParaRP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The level of voltage</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The amount of body resistance you have to the current flow</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The path the current takes through your </a:t>
            </a:r>
            <a:r>
              <a:rPr lang="en-US" sz="2800" dirty="0" smtClean="0">
                <a:solidFill>
                  <a:schemeClr val="bg2"/>
                </a:solidFill>
                <a:latin typeface="Brandon Text Regular" panose="020B0503020203060203" pitchFamily="34" charset="0"/>
              </a:rPr>
              <a:t>body</a:t>
            </a:r>
          </a:p>
          <a:p>
            <a:endParaRPr lang="en-US" sz="2800" dirty="0">
              <a:solidFill>
                <a:schemeClr val="bg2"/>
              </a:solidFill>
              <a:latin typeface="Brandon Text Regular" panose="020B0503020203060203" pitchFamily="34" charset="0"/>
            </a:endParaRPr>
          </a:p>
          <a:p>
            <a:r>
              <a:rPr lang="en-US" sz="2800" dirty="0">
                <a:solidFill>
                  <a:schemeClr val="bg2"/>
                </a:solidFill>
                <a:latin typeface="Brandon Text Regular" panose="020B0503020203060203" pitchFamily="34" charset="0"/>
              </a:rPr>
              <a:t>The human body is a good conductor of electricity. If you touch a person while they are in contact with the electrical source, the electricity will flow through your body causing electrical shock.</a:t>
            </a:r>
          </a:p>
          <a:p>
            <a:endParaRPr lang="en-US" sz="2800" dirty="0">
              <a:solidFill>
                <a:schemeClr val="bg2"/>
              </a:solidFill>
              <a:latin typeface="Brandon Text Regular" panose="020B0503020203060203" pitchFamily="34" charset="0"/>
            </a:endParaRPr>
          </a:p>
        </p:txBody>
      </p:sp>
      <p:pic>
        <p:nvPicPr>
          <p:cNvPr id="3074" name="Picture 2" descr="SmartSign &quot;Danger - High Voltage, Electrical Shock Hazard&quot; Sign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3770" b="3770"/>
          <a:stretch>
            <a:fillRect/>
          </a:stretch>
        </p:blipFill>
        <p:spPr bwMode="auto">
          <a:xfrm>
            <a:off x="9144000" y="2552700"/>
            <a:ext cx="91440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28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91102"/>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 xmlns:a16="http://schemas.microsoft.com/office/drawing/2014/main" id="{B0369C6B-D18C-4CCF-81D5-91F16F2021B5}"/>
              </a:ext>
            </a:extLst>
          </p:cNvPr>
          <p:cNvSpPr txBox="1"/>
          <p:nvPr/>
        </p:nvSpPr>
        <p:spPr>
          <a:xfrm>
            <a:off x="800100" y="2933700"/>
            <a:ext cx="8077200" cy="4401205"/>
          </a:xfrm>
          <a:prstGeom prst="rect">
            <a:avLst/>
          </a:prstGeom>
          <a:noFill/>
        </p:spPr>
        <p:txBody>
          <a:bodyPr wrap="square" rtlCol="0">
            <a:spAutoFit/>
          </a:bodyPr>
          <a:lstStyle/>
          <a:p>
            <a:r>
              <a:rPr lang="en-US" sz="2800" dirty="0">
                <a:solidFill>
                  <a:schemeClr val="bg1"/>
                </a:solidFill>
                <a:latin typeface="Brandon Text Regular" panose="020B0503020203060203" pitchFamily="34" charset="0"/>
              </a:rPr>
              <a:t>If an Assured Equipment Grounding Conductor Program (AEGCP) is used in place of ground-fault circuit interrupters (GFCIs) for ground-fault protection, the following minimum requirements </a:t>
            </a:r>
            <a:r>
              <a:rPr lang="en-US" sz="2800" dirty="0" smtClean="0">
                <a:solidFill>
                  <a:schemeClr val="bg1"/>
                </a:solidFill>
                <a:latin typeface="Brandon Text Regular" panose="020B0503020203060203" pitchFamily="34" charset="0"/>
              </a:rPr>
              <a:t>apply.</a:t>
            </a:r>
          </a:p>
          <a:p>
            <a:endParaRPr lang="en-US" sz="2800" dirty="0" smtClean="0">
              <a:solidFill>
                <a:schemeClr val="bg1"/>
              </a:solidFill>
              <a:latin typeface="Brandon Text Regular" panose="020B0503020203060203" pitchFamily="34" charset="0"/>
            </a:endParaRPr>
          </a:p>
          <a:p>
            <a:pPr marL="342900" indent="-342900">
              <a:buFont typeface="Arial" panose="020B0604020202020204" pitchFamily="34" charset="0"/>
              <a:buChar char="•"/>
            </a:pPr>
            <a:r>
              <a:rPr lang="en-US" sz="2800" dirty="0">
                <a:solidFill>
                  <a:schemeClr val="bg1"/>
                </a:solidFill>
                <a:latin typeface="Brandon Text Regular" panose="020B0503020203060203" pitchFamily="34" charset="0"/>
              </a:rPr>
              <a:t>Keep a written description of the program at the jobsite. </a:t>
            </a:r>
            <a:endParaRPr lang="en-US" sz="2800" dirty="0" smtClean="0">
              <a:solidFill>
                <a:schemeClr val="bg1"/>
              </a:solidFill>
              <a:latin typeface="Brandon Text Regular" panose="020B0503020203060203" pitchFamily="34" charset="0"/>
            </a:endParaRPr>
          </a:p>
          <a:p>
            <a:pPr marL="342900" indent="-342900">
              <a:buFont typeface="Arial" panose="020B0604020202020204" pitchFamily="34" charset="0"/>
              <a:buChar char="•"/>
            </a:pPr>
            <a:r>
              <a:rPr lang="en-US" sz="2800" dirty="0">
                <a:solidFill>
                  <a:schemeClr val="bg1"/>
                </a:solidFill>
                <a:latin typeface="Brandon Text Regular" panose="020B0503020203060203" pitchFamily="34" charset="0"/>
              </a:rPr>
              <a:t>Designate one or more competent persons to implement the program</a:t>
            </a:r>
            <a:r>
              <a:rPr lang="en-US" sz="2800" dirty="0" smtClean="0">
                <a:solidFill>
                  <a:schemeClr val="bg1"/>
                </a:solidFill>
                <a:latin typeface="Brandon Text Regular" panose="020B0503020203060203" pitchFamily="34" charset="0"/>
              </a:rPr>
              <a:t>.</a:t>
            </a:r>
          </a:p>
          <a:p>
            <a:pPr marL="342900" indent="-342900">
              <a:buFont typeface="Arial" panose="020B0604020202020204" pitchFamily="34" charset="0"/>
              <a:buChar char="•"/>
            </a:pPr>
            <a:r>
              <a:rPr lang="en-US" sz="2800" dirty="0">
                <a:solidFill>
                  <a:schemeClr val="bg1"/>
                </a:solidFill>
                <a:latin typeface="Brandon Text Regular" panose="020B0503020203060203" pitchFamily="34" charset="0"/>
              </a:rPr>
              <a:t>Visually inspect all cord sets, attachment caps, plugs and receptacles, and any equipment connected by cord and plug, before use each day. </a:t>
            </a:r>
          </a:p>
        </p:txBody>
      </p:sp>
      <p:pic>
        <p:nvPicPr>
          <p:cNvPr id="4100" name="Picture 4" descr="What Are Ground Fault Circuit Interrupters? | Arc Flash | Arc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3381" y="2391102"/>
            <a:ext cx="6699181" cy="548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 xmlns:a16="http://schemas.microsoft.com/office/drawing/2014/main" id="{1867828F-492D-4BF1-8A4E-822DF2FD5B9B}"/>
              </a:ext>
            </a:extLst>
          </p:cNvPr>
          <p:cNvSpPr txBox="1"/>
          <p:nvPr/>
        </p:nvSpPr>
        <p:spPr>
          <a:xfrm>
            <a:off x="9753600" y="3390900"/>
            <a:ext cx="8305800" cy="3416320"/>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Perform two OSHA-required tests on all electrical equipment: </a:t>
            </a:r>
            <a:r>
              <a:rPr lang="en-US" dirty="0" smtClean="0">
                <a:solidFill>
                  <a:schemeClr val="bg2"/>
                </a:solidFill>
                <a:latin typeface="Brandon Text Regular" panose="020B0503020203060203" pitchFamily="34" charset="0"/>
              </a:rPr>
              <a:t> test are required:</a:t>
            </a:r>
          </a:p>
          <a:p>
            <a:endParaRPr lang="en-US" dirty="0" smtClean="0">
              <a:solidFill>
                <a:schemeClr val="bg2"/>
              </a:solidFill>
              <a:latin typeface="Brandon Text Regular" panose="020B0503020203060203" pitchFamily="34" charset="0"/>
            </a:endParaRPr>
          </a:p>
          <a:p>
            <a:pPr marL="1143000" lvl="1" indent="-457200">
              <a:buFont typeface="Arial" panose="020B0604020202020204" pitchFamily="34" charset="0"/>
              <a:buChar char="•"/>
            </a:pPr>
            <a:r>
              <a:rPr lang="en-US" dirty="0">
                <a:solidFill>
                  <a:schemeClr val="bg2"/>
                </a:solidFill>
                <a:latin typeface="Brandon Text Regular" panose="020B0503020203060203" pitchFamily="34" charset="0"/>
              </a:rPr>
              <a:t>Before first use.</a:t>
            </a:r>
          </a:p>
          <a:p>
            <a:pPr marL="1143000" lvl="1" indent="-457200">
              <a:buFont typeface="Arial" panose="020B0604020202020204" pitchFamily="34" charset="0"/>
              <a:buChar char="•"/>
            </a:pPr>
            <a:r>
              <a:rPr lang="en-US" dirty="0">
                <a:solidFill>
                  <a:schemeClr val="bg2"/>
                </a:solidFill>
                <a:latin typeface="Brandon Text Regular" panose="020B0503020203060203" pitchFamily="34" charset="0"/>
              </a:rPr>
              <a:t>After any repairs, and before placing back in service.</a:t>
            </a:r>
          </a:p>
          <a:p>
            <a:pPr marL="1143000" lvl="1" indent="-457200">
              <a:buFont typeface="Arial" panose="020B0604020202020204" pitchFamily="34" charset="0"/>
              <a:buChar char="•"/>
            </a:pPr>
            <a:r>
              <a:rPr lang="en-US" dirty="0">
                <a:solidFill>
                  <a:schemeClr val="bg2"/>
                </a:solidFill>
                <a:latin typeface="Brandon Text Regular" panose="020B0503020203060203" pitchFamily="34" charset="0"/>
              </a:rPr>
              <a:t>After suspected damage, and before returning to use.</a:t>
            </a:r>
          </a:p>
          <a:p>
            <a:endParaRPr lang="en-US" dirty="0" smtClean="0">
              <a:solidFill>
                <a:schemeClr val="bg2"/>
              </a:solidFill>
              <a:latin typeface="Brandon Text Regular" panose="020B0503020203060203" pitchFamily="34" charset="0"/>
            </a:endParaRPr>
          </a:p>
          <a:p>
            <a:endParaRPr lang="en-US" dirty="0">
              <a:solidFill>
                <a:schemeClr val="bg2"/>
              </a:solidFill>
              <a:latin typeface="Brandon Text Regular" panose="020B0503020203060203" pitchFamily="34" charset="0"/>
            </a:endParaRPr>
          </a:p>
        </p:txBody>
      </p:sp>
      <p:pic>
        <p:nvPicPr>
          <p:cNvPr id="5122" name="Picture 2" descr="Electrician services Electrical engineering AC power plugs and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641" r="64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 xmlns:a16="http://schemas.microsoft.com/office/drawing/2014/main" id="{B0369C6B-D18C-4CCF-81D5-91F16F2021B5}"/>
              </a:ext>
            </a:extLst>
          </p:cNvPr>
          <p:cNvSpPr txBox="1"/>
          <p:nvPr/>
        </p:nvSpPr>
        <p:spPr>
          <a:xfrm>
            <a:off x="400050" y="2457450"/>
            <a:ext cx="8877300" cy="6032421"/>
          </a:xfrm>
          <a:prstGeom prst="rect">
            <a:avLst/>
          </a:prstGeom>
          <a:noFill/>
        </p:spPr>
        <p:txBody>
          <a:bodyPr wrap="square" rtlCol="0">
            <a:spAutoFit/>
          </a:bodyPr>
          <a:lstStyle/>
          <a:p>
            <a:r>
              <a:rPr lang="en-US" sz="2600" b="1" dirty="0">
                <a:solidFill>
                  <a:schemeClr val="bg1"/>
                </a:solidFill>
                <a:latin typeface="Brandon Text Regular" panose="020B0503020203060203" pitchFamily="34" charset="0"/>
              </a:rPr>
              <a:t>How you can protect your </a:t>
            </a:r>
            <a:r>
              <a:rPr lang="en-US" sz="2600" b="1" dirty="0" smtClean="0">
                <a:solidFill>
                  <a:schemeClr val="bg1"/>
                </a:solidFill>
                <a:latin typeface="Brandon Text Regular" panose="020B0503020203060203" pitchFamily="34" charset="0"/>
              </a:rPr>
              <a:t>workers</a:t>
            </a:r>
          </a:p>
          <a:p>
            <a:r>
              <a:rPr lang="en-US" sz="2600" dirty="0" smtClean="0">
                <a:solidFill>
                  <a:schemeClr val="bg1"/>
                </a:solidFill>
                <a:latin typeface="Brandon Text Regular" panose="020B0503020203060203" pitchFamily="34" charset="0"/>
              </a:rPr>
              <a:t>It </a:t>
            </a:r>
            <a:r>
              <a:rPr lang="en-US" sz="2600" dirty="0">
                <a:solidFill>
                  <a:schemeClr val="bg1"/>
                </a:solidFill>
                <a:latin typeface="Brandon Text Regular" panose="020B0503020203060203" pitchFamily="34" charset="0"/>
              </a:rPr>
              <a:t>is imperative that you provide either (</a:t>
            </a:r>
            <a:r>
              <a:rPr lang="en-US" sz="2600" dirty="0" err="1">
                <a:solidFill>
                  <a:schemeClr val="bg1"/>
                </a:solidFill>
                <a:latin typeface="Brandon Text Regular" panose="020B0503020203060203" pitchFamily="34" charset="0"/>
              </a:rPr>
              <a:t>i</a:t>
            </a:r>
            <a:r>
              <a:rPr lang="en-US" sz="2600" dirty="0">
                <a:solidFill>
                  <a:schemeClr val="bg1"/>
                </a:solidFill>
                <a:latin typeface="Brandon Text Regular" panose="020B0503020203060203" pitchFamily="34" charset="0"/>
              </a:rPr>
              <a:t>) GFCIs on the job sites for receptacle outlets in use and not as a part of the permanent wiring of the building or (ii) have a scheduled and recorded assured equipment grounding conductor program on construction sites which covers all cord sets, receptacles which are not part of the permanent wiring of the building or structure, and equipment connected by cord and plug which are available for use or used by the employees</a:t>
            </a:r>
            <a:r>
              <a:rPr lang="en-US" sz="2600" dirty="0" smtClean="0">
                <a:solidFill>
                  <a:schemeClr val="bg1"/>
                </a:solidFill>
                <a:latin typeface="Brandon Text Regular" panose="020B0503020203060203" pitchFamily="34" charset="0"/>
              </a:rPr>
              <a:t>.</a:t>
            </a:r>
          </a:p>
          <a:p>
            <a:endParaRPr lang="en-US" sz="2600" dirty="0">
              <a:solidFill>
                <a:schemeClr val="bg1"/>
              </a:solidFill>
              <a:latin typeface="Brandon Text Regular" panose="020B0503020203060203" pitchFamily="34" charset="0"/>
            </a:endParaRPr>
          </a:p>
          <a:p>
            <a:r>
              <a:rPr lang="en-US" sz="2600" dirty="0">
                <a:solidFill>
                  <a:schemeClr val="bg1"/>
                </a:solidFill>
                <a:latin typeface="Brandon Text Regular" panose="020B0503020203060203" pitchFamily="34" charset="0"/>
              </a:rPr>
              <a:t>Electrocution remains the fourth leading cause of work-related death for construction workers, with one worker electrocuted on the job every day in the US</a:t>
            </a:r>
          </a:p>
          <a:p>
            <a:endParaRPr lang="en-US" sz="2400" b="1" dirty="0">
              <a:solidFill>
                <a:schemeClr val="bg1"/>
              </a:solidFill>
              <a:latin typeface="Brandon Text Regular" panose="020B0503020203060203" pitchFamily="34" charset="0"/>
            </a:endParaRPr>
          </a:p>
          <a:p>
            <a:endParaRPr lang="en-US" sz="2400" dirty="0">
              <a:solidFill>
                <a:schemeClr val="bg1"/>
              </a:solidFill>
              <a:latin typeface="Brandon Text Regular" panose="020B0503020203060203" pitchFamily="34" charset="0"/>
            </a:endParaRPr>
          </a:p>
        </p:txBody>
      </p:sp>
      <p:pic>
        <p:nvPicPr>
          <p:cNvPr id="6146" name="Picture 2" descr="Imágenes, fotos de stock y vectores sobre Electrician Workers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8214" b="82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389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modities explained: Iran's return to the global oil marke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6" y="55350"/>
            <a:ext cx="18283881" cy="1023165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 xmlns:a16="http://schemas.microsoft.com/office/drawing/2014/main" id="{624121AA-9E2A-4B3D-B7FE-F8001CB03555}"/>
              </a:ext>
            </a:extLst>
          </p:cNvPr>
          <p:cNvSpPr>
            <a:spLocks noGrp="1"/>
          </p:cNvSpPr>
          <p:nvPr>
            <p:ph type="pic" sz="quarter" idx="12"/>
          </p:nvPr>
        </p:nvSpPr>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74429"/>
            <a:ext cx="18288000" cy="10343382"/>
            <a:chOff x="-1152765" y="582593"/>
            <a:chExt cx="7617040" cy="10132502"/>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329057"/>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2261262"/>
            </a:xfrm>
            <a:prstGeom prst="rect">
              <a:avLst/>
            </a:prstGeom>
            <a:noFill/>
          </p:spPr>
          <p:txBody>
            <a:bodyPr wrap="square" rtlCol="0">
              <a:spAutoFit/>
            </a:bodyPr>
            <a:lstStyle/>
            <a:p>
              <a:pPr algn="ctr"/>
              <a:r>
                <a:rPr lang="en-US" sz="4800" b="1" dirty="0" smtClean="0">
                  <a:solidFill>
                    <a:schemeClr val="bg1"/>
                  </a:solidFill>
                  <a:latin typeface="Brandon Text Bold" panose="020B0803020203060203" pitchFamily="34" charset="0"/>
                </a:rPr>
                <a:t>The </a:t>
              </a:r>
              <a:r>
                <a:rPr lang="en-US" sz="4800" b="1" dirty="0">
                  <a:solidFill>
                    <a:schemeClr val="bg1"/>
                  </a:solidFill>
                  <a:latin typeface="Brandon Text Bold" panose="020B0803020203060203" pitchFamily="34" charset="0"/>
                </a:rPr>
                <a:t>objective of the assured grounding program is to prevent electrocution by ensuring the grounding wire is electrically continuous from the power tool to the power source.</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12324</TotalTime>
  <Words>977</Words>
  <Application>Microsoft Office PowerPoint</Application>
  <PresentationFormat>Personalizado</PresentationFormat>
  <Paragraphs>93</Paragraphs>
  <Slides>9</Slides>
  <Notes>9</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9</vt:i4>
      </vt:variant>
    </vt:vector>
  </HeadingPairs>
  <TitlesOfParts>
    <vt:vector size="21" baseType="lpstr">
      <vt:lpstr>Arial</vt:lpstr>
      <vt:lpstr>Brandon Text Bold</vt:lpstr>
      <vt:lpstr>Brandon Text Regular</vt:lpstr>
      <vt:lpstr>Calibri</vt:lpstr>
      <vt:lpstr>Lato Semibold</vt:lpstr>
      <vt:lpstr>Proxima Nova Alt Rg</vt:lpstr>
      <vt:lpstr>Roboto</vt:lpstr>
      <vt:lpstr>Roboto Condensed</vt:lpstr>
      <vt:lpstr>GENARAL LAYOUTS</vt:lpstr>
      <vt:lpstr>TEAM SLIDES</vt:lpstr>
      <vt:lpstr>SLIDES WITH IMAGES</vt:lpstr>
      <vt:lpstr>PORTFOLIO</vt:lpstr>
      <vt:lpstr>Presentación de PowerPoint</vt:lpstr>
      <vt:lpstr>ASSURED GROUNDING</vt:lpstr>
      <vt:lpstr>Presentación de PowerPoint</vt:lpstr>
      <vt:lpstr>What’s the Danger?</vt:lpstr>
      <vt:lpstr>What’s the Danger?</vt:lpstr>
      <vt:lpstr>Presentación de PowerPoint</vt:lpstr>
      <vt:lpstr>How to Protect Yourself</vt:lpstr>
      <vt:lpstr>Presentación de PowerPoint</vt:lpstr>
      <vt:lpstr>Presentación de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Cuenta Microsoft</cp:lastModifiedBy>
  <cp:revision>1018</cp:revision>
  <dcterms:created xsi:type="dcterms:W3CDTF">2015-01-20T11:47:48Z</dcterms:created>
  <dcterms:modified xsi:type="dcterms:W3CDTF">2020-05-24T23:10:03Z</dcterms:modified>
</cp:coreProperties>
</file>